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sldIdLst>
    <p:sldId id="258" r:id="rId2"/>
    <p:sldId id="280" r:id="rId3"/>
    <p:sldId id="281" r:id="rId4"/>
    <p:sldId id="282" r:id="rId5"/>
    <p:sldId id="283" r:id="rId6"/>
    <p:sldId id="285" r:id="rId7"/>
    <p:sldId id="287" r:id="rId8"/>
    <p:sldId id="288" r:id="rId9"/>
    <p:sldId id="289" r:id="rId10"/>
    <p:sldId id="286" r:id="rId11"/>
    <p:sldId id="290" r:id="rId12"/>
    <p:sldId id="292" r:id="rId13"/>
    <p:sldId id="294" r:id="rId14"/>
    <p:sldId id="296" r:id="rId15"/>
    <p:sldId id="298" r:id="rId16"/>
    <p:sldId id="299" r:id="rId17"/>
    <p:sldId id="300" r:id="rId18"/>
    <p:sldId id="293" r:id="rId19"/>
    <p:sldId id="310" r:id="rId20"/>
    <p:sldId id="308" r:id="rId21"/>
    <p:sldId id="307" r:id="rId22"/>
    <p:sldId id="306" r:id="rId23"/>
    <p:sldId id="304" r:id="rId24"/>
    <p:sldId id="303" r:id="rId25"/>
    <p:sldId id="311" r:id="rId26"/>
    <p:sldId id="315" r:id="rId27"/>
    <p:sldId id="312" r:id="rId28"/>
    <p:sldId id="313" r:id="rId29"/>
    <p:sldId id="314" r:id="rId30"/>
    <p:sldId id="284" r:id="rId31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2108B8"/>
    <a:srgbClr val="00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5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79888281646696"/>
          <c:y val="3.5927078061285374E-2"/>
          <c:w val="0.66179384804506292"/>
          <c:h val="0.928145843877429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35488531350607949"/>
                  <c:y val="-5.5587959362539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3110754462216518"/>
                  <c:y val="-3.7796726289671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Расходы</c:v>
                </c:pt>
                <c:pt idx="1">
                  <c:v>Доходы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5996.8</c:v>
                </c:pt>
                <c:pt idx="1">
                  <c:v>5889.6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0.44737928275860217"/>
                  <c:y val="3.4191159829977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42484176065405971"/>
                  <c:y val="2.9186571862385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Расходы</c:v>
                </c:pt>
                <c:pt idx="1">
                  <c:v>Доходы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7219.9</c:v>
                </c:pt>
                <c:pt idx="1">
                  <c:v>7125.5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(план)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9999"/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50278166760089493"/>
                  <c:y val="-2.9328017051603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46881115850944111"/>
                  <c:y val="-1.4463413530183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Расходы</c:v>
                </c:pt>
                <c:pt idx="1">
                  <c:v>Доходы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8004.2</c:v>
                </c:pt>
                <c:pt idx="1">
                  <c:v>7766.8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974528"/>
        <c:axId val="99992704"/>
      </c:barChart>
      <c:catAx>
        <c:axId val="9997452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2400" b="1"/>
            </a:pPr>
            <a:endParaRPr lang="ru-RU"/>
          </a:p>
        </c:txPr>
        <c:crossAx val="99992704"/>
        <c:crossesAt val="0"/>
        <c:auto val="1"/>
        <c:lblAlgn val="ctr"/>
        <c:lblOffset val="100"/>
        <c:noMultiLvlLbl val="0"/>
      </c:catAx>
      <c:valAx>
        <c:axId val="999927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#,##0.0" sourceLinked="1"/>
        <c:majorTickMark val="none"/>
        <c:minorTickMark val="none"/>
        <c:tickLblPos val="none"/>
        <c:spPr>
          <a:noFill/>
          <a:ln w="0">
            <a:noFill/>
          </a:ln>
        </c:spPr>
        <c:crossAx val="99974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000667188820927"/>
          <c:y val="0.22210289391713678"/>
          <c:w val="0.21999332811179079"/>
          <c:h val="0.5361976241322981"/>
        </c:manualLayout>
      </c:layout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2">
              <a:lumMod val="1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957733696649384"/>
          <c:y val="3.0280322899281311E-2"/>
          <c:w val="0.37874656657132427"/>
          <c:h val="0.790315746449129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9407736048818178"/>
                  <c:y val="-1.2977281242549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1">
                  <a:lumMod val="50000"/>
                </a:schemeClr>
              </a:solidFill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предоставленных жилых помещений (ед.)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dLbl>
              <c:idx val="0"/>
              <c:layout>
                <c:manualLayout>
                  <c:x val="-0.25146854317080336"/>
                  <c:y val="-1.2977621853605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предоставленных жилых помещений (ед.)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(план)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13497942329681714"/>
                  <c:y val="-4.3257604141830443E-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предоставленных жилых помещений (ед.)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948352"/>
        <c:axId val="112949888"/>
      </c:barChart>
      <c:catAx>
        <c:axId val="1129483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  <c:crossAx val="112949888"/>
        <c:crosses val="autoZero"/>
        <c:auto val="1"/>
        <c:lblAlgn val="ctr"/>
        <c:lblOffset val="100"/>
        <c:noMultiLvlLbl val="0"/>
      </c:catAx>
      <c:valAx>
        <c:axId val="112949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29483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763144587555445"/>
          <c:y val="0.15020436663374093"/>
          <c:w val="0.17489008601646935"/>
          <c:h val="0.69526516570727881"/>
        </c:manualLayout>
      </c:layout>
      <c:overlay val="0"/>
      <c:txPr>
        <a:bodyPr/>
        <a:lstStyle/>
        <a:p>
          <a:pPr>
            <a:defRPr>
              <a:solidFill>
                <a:schemeClr val="bg2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7.1687324596783938E-2"/>
          <c:y val="7.725098425196851E-2"/>
          <c:w val="0.38094909744327926"/>
          <c:h val="0.7762325295275590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жилые дома (ед.)</c:v>
                </c:pt>
              </c:strCache>
            </c:strRef>
          </c:tx>
          <c:spPr>
            <a:solidFill>
              <a:srgbClr val="009999"/>
            </a:solidFill>
          </c:spPr>
          <c:explosion val="14"/>
          <c:dPt>
            <c:idx val="0"/>
            <c:bubble3D val="0"/>
            <c:explosion val="0"/>
            <c:spPr>
              <a:solidFill>
                <a:schemeClr val="tx1">
                  <a:lumMod val="65000"/>
                </a:schemeClr>
              </a:solidFill>
            </c:spPr>
          </c:dPt>
          <c:dPt>
            <c:idx val="2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Lbls>
            <c:dLbl>
              <c:idx val="0"/>
              <c:layout>
                <c:manualLayout>
                  <c:x val="-6.8689710805079629E-2"/>
                  <c:y val="-5.6874507874015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963491979152069E-2"/>
                  <c:y val="-7.2826033464566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094124807388549E-2"/>
                  <c:y val="0.12855241141732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достроено домов</c:v>
                </c:pt>
                <c:pt idx="1">
                  <c:v>работы возобновлены</c:v>
                </c:pt>
                <c:pt idx="2">
                  <c:v>продолжен поиск инвестора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5140225965230918"/>
          <c:y val="0.2193462106299213"/>
          <c:w val="0.53058814721069636"/>
          <c:h val="0.47641683070866148"/>
        </c:manualLayout>
      </c:layout>
      <c:overlay val="0"/>
      <c:txPr>
        <a:bodyPr/>
        <a:lstStyle/>
        <a:p>
          <a:pPr>
            <a:defRPr sz="24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36470441194853"/>
          <c:y val="4.49438202247191E-2"/>
          <c:w val="0.52218528213162352"/>
          <c:h val="0.78793980680913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3450855480808347E-17"/>
                  <c:y val="-3.940355533962470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создано рабочих  мест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создано рабочих  мест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создано рабочих  мест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407360"/>
        <c:axId val="101421440"/>
      </c:barChart>
      <c:catAx>
        <c:axId val="101407360"/>
        <c:scaling>
          <c:orientation val="minMax"/>
        </c:scaling>
        <c:delete val="1"/>
        <c:axPos val="b"/>
        <c:majorTickMark val="out"/>
        <c:minorTickMark val="none"/>
        <c:tickLblPos val="nextTo"/>
        <c:crossAx val="101421440"/>
        <c:crosses val="autoZero"/>
        <c:auto val="1"/>
        <c:lblAlgn val="ctr"/>
        <c:lblOffset val="100"/>
        <c:noMultiLvlLbl val="0"/>
      </c:catAx>
      <c:valAx>
        <c:axId val="101421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407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2">
              <a:lumMod val="1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175846881765872"/>
          <c:y val="4.9248547311233508E-2"/>
          <c:w val="0.40225237060214497"/>
          <c:h val="0.78793980680913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сокращено рабочих  мест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сокращено рабочих  мест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сокращено рабочих  мест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215808"/>
        <c:axId val="100221696"/>
      </c:barChart>
      <c:catAx>
        <c:axId val="100215808"/>
        <c:scaling>
          <c:orientation val="minMax"/>
        </c:scaling>
        <c:delete val="1"/>
        <c:axPos val="b"/>
        <c:majorTickMark val="out"/>
        <c:minorTickMark val="none"/>
        <c:tickLblPos val="nextTo"/>
        <c:crossAx val="100221696"/>
        <c:crosses val="autoZero"/>
        <c:auto val="1"/>
        <c:lblAlgn val="ctr"/>
        <c:lblOffset val="100"/>
        <c:noMultiLvlLbl val="0"/>
      </c:catAx>
      <c:valAx>
        <c:axId val="100221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215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2">
              <a:lumMod val="1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8645812970731"/>
          <c:y val="7.0102041394471307E-2"/>
          <c:w val="0.68353125110373325"/>
          <c:h val="0.848468916270431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c:spPr>
          <c:explosion val="8"/>
          <c:dPt>
            <c:idx val="0"/>
            <c:bubble3D val="0"/>
          </c:dPt>
          <c:dPt>
            <c:idx val="1"/>
            <c:bubble3D val="0"/>
            <c:explosion val="20"/>
            <c:spPr>
              <a:solidFill>
                <a:srgbClr val="009999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4.7</c:v>
                </c:pt>
                <c:pt idx="1">
                  <c:v>95.3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50606718797014"/>
          <c:y val="5.6987324934134734E-2"/>
          <c:w val="0.68437100662572736"/>
          <c:h val="0.50887372377306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825965932139595E-3"/>
                  <c:y val="0.334737935358397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объем средств, направленных на оздоровительную кампанию (млн руб.)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2884443911067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объем средств, направленных на оздоровительную кампанию (млн руб.)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40.200000000000003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dLbl>
              <c:idx val="0"/>
              <c:layout>
                <c:manualLayout>
                  <c:x val="3.0941988644046532E-3"/>
                  <c:y val="0.1816131351412584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объем средств, направленных на оздоровительную кампанию (млн руб.)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655680"/>
        <c:axId val="101657216"/>
      </c:barChart>
      <c:catAx>
        <c:axId val="101655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  <c:crossAx val="101657216"/>
        <c:crosses val="autoZero"/>
        <c:auto val="1"/>
        <c:lblAlgn val="ctr"/>
        <c:lblOffset val="100"/>
        <c:noMultiLvlLbl val="0"/>
      </c:catAx>
      <c:valAx>
        <c:axId val="101657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6556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 b="1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4188777803630446"/>
          <c:y val="0.12349693189605571"/>
          <c:w val="0.25811222196369554"/>
          <c:h val="0.353500200427247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50606718797014"/>
          <c:y val="5.6987324934134734E-2"/>
          <c:w val="0.68437100662572736"/>
          <c:h val="0.50887372377306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064093888557837E-3"/>
                  <c:y val="0.34186001908942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объем средств, направленных на поддержку детства (млн руб.)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689048018233664E-2"/>
                  <c:y val="0.245711888720526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объем средств, направленных на поддержку детства (млн руб.)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217.9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-2.2503812707678943E-3"/>
                  <c:y val="0.1816131351412584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</a:defRPr>
                    </a:pPr>
                    <a:r>
                      <a:rPr lang="en-US" sz="2300" dirty="0"/>
                      <a:t>270,6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объем средств, направленных на поддержку детства (млн руб.)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270.60000000000002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706368"/>
        <c:axId val="101720448"/>
      </c:barChart>
      <c:catAx>
        <c:axId val="101706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  <c:crossAx val="101720448"/>
        <c:crosses val="autoZero"/>
        <c:auto val="1"/>
        <c:lblAlgn val="ctr"/>
        <c:lblOffset val="100"/>
        <c:noMultiLvlLbl val="0"/>
      </c:catAx>
      <c:valAx>
        <c:axId val="10172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7063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 b="1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3569938030749515"/>
          <c:y val="0.10213068070296651"/>
          <c:w val="0.25811222196369554"/>
          <c:h val="0.353500200427247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2">
                    <a:lumMod val="10000"/>
                  </a:schemeClr>
                </a:solidFill>
              </a:defRPr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Средства, направленные</a:t>
            </a:r>
            <a:r>
              <a:rPr lang="ru-RU" baseline="0" dirty="0" smtClean="0">
                <a:solidFill>
                  <a:schemeClr val="bg2">
                    <a:lumMod val="10000"/>
                  </a:schemeClr>
                </a:solidFill>
              </a:rPr>
              <a:t> на здравоохранение, млн рублей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009999"/>
              </a:solidFill>
            </c:spPr>
          </c:dPt>
          <c:dPt>
            <c:idx val="2"/>
            <c:bubble3D val="0"/>
            <c:spPr>
              <a:solidFill>
                <a:schemeClr val="tx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6488534102271466E-2"/>
                  <c:y val="0.152722775488044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43322711617901"/>
                  <c:y val="-2.59800988823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4231158659138884"/>
                  <c:y val="2.9946275018373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ОМС</c:v>
                </c:pt>
                <c:pt idx="1">
                  <c:v>федеральный бюджет</c:v>
                </c:pt>
                <c:pt idx="2">
                  <c:v>областной бюджет</c:v>
                </c:pt>
                <c:pt idx="3">
                  <c:v>местный бюджет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1926.6</c:v>
                </c:pt>
                <c:pt idx="1">
                  <c:v>3.1</c:v>
                </c:pt>
                <c:pt idx="2">
                  <c:v>109.2</c:v>
                </c:pt>
                <c:pt idx="3">
                  <c:v>75.3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071552655765524"/>
          <c:y val="0.26289094591386197"/>
          <c:w val="0.40004418700952421"/>
          <c:h val="0.69122310246768837"/>
        </c:manualLayout>
      </c:layout>
      <c:overlay val="0"/>
      <c:txPr>
        <a:bodyPr/>
        <a:lstStyle/>
        <a:p>
          <a:pPr>
            <a:defRPr sz="2000" b="1">
              <a:solidFill>
                <a:schemeClr val="bg2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739699813852816"/>
          <c:y val="6.3551913633297347E-2"/>
          <c:w val="0.57321596233767758"/>
          <c:h val="0.790315746449129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1450779662474778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обучающихся во вторую смену (чел.)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7177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dLbl>
              <c:idx val="0"/>
              <c:layout>
                <c:manualLayout>
                  <c:x val="-0.39931266796467696"/>
                  <c:y val="7.6508239276304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обучающихся во вторую смену (чел.)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7309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38164935247449239"/>
                  <c:y val="4.32569078713678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обучающихся во вторую смену (чел.)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157632"/>
        <c:axId val="113159168"/>
      </c:barChart>
      <c:catAx>
        <c:axId val="1131576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  <c:crossAx val="113159168"/>
        <c:crosses val="autoZero"/>
        <c:auto val="1"/>
        <c:lblAlgn val="ctr"/>
        <c:lblOffset val="100"/>
        <c:noMultiLvlLbl val="0"/>
      </c:catAx>
      <c:valAx>
        <c:axId val="113159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3157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264642062937801"/>
          <c:y val="9.334388691655357E-2"/>
          <c:w val="0.17605915016388068"/>
          <c:h val="0.68157024996023541"/>
        </c:manualLayout>
      </c:layout>
      <c:overlay val="0"/>
      <c:txPr>
        <a:bodyPr/>
        <a:lstStyle/>
        <a:p>
          <a:pPr>
            <a:defRPr sz="2000" b="1">
              <a:solidFill>
                <a:schemeClr val="bg2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518983270864643"/>
          <c:y val="6.9212166626928709E-2"/>
          <c:w val="0.4725304644513183"/>
          <c:h val="0.74273238189311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24441673878341"/>
                  <c:y val="-2.5954562485098268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очередь в детский сад (чел.)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dLbl>
              <c:idx val="0"/>
              <c:layout>
                <c:manualLayout>
                  <c:x val="-0.3229443804489559"/>
                  <c:y val="-1.7303041656732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очередь в детский сад (чел.)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6252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(план)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15331246089615774"/>
                  <c:y val="4.3257604141830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очередь в детский сад (чел.)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5685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064960"/>
        <c:axId val="113083136"/>
      </c:barChart>
      <c:catAx>
        <c:axId val="1130649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  <c:crossAx val="113083136"/>
        <c:crosses val="autoZero"/>
        <c:auto val="1"/>
        <c:lblAlgn val="ctr"/>
        <c:lblOffset val="100"/>
        <c:noMultiLvlLbl val="0"/>
      </c:catAx>
      <c:valAx>
        <c:axId val="113083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30649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468244025517637"/>
          <c:y val="0.10262100207772744"/>
          <c:w val="0.22354588525251581"/>
          <c:h val="0.71256820736401105"/>
        </c:manualLayout>
      </c:layout>
      <c:overlay val="0"/>
      <c:txPr>
        <a:bodyPr/>
        <a:lstStyle/>
        <a:p>
          <a:pPr>
            <a:defRPr>
              <a:solidFill>
                <a:schemeClr val="bg2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0.02468</cdr:x>
      <cdr:y>0.24373</cdr:y>
    </cdr:from>
    <cdr:to>
      <cdr:x>0.37183</cdr:x>
      <cdr:y>0.75556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505" y="720085"/>
          <a:ext cx="1512166" cy="15121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Создано рабочих мест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0.21939</cdr:x>
      <cdr:y>0.26705</cdr:y>
    </cdr:from>
    <cdr:to>
      <cdr:x>0.55071</cdr:x>
      <cdr:y>0.77962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7417" y="787870"/>
          <a:ext cx="1944216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Сокращено рабочих </a:t>
          </a:r>
        </a:p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November 29, 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November 29,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November 29,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November 29,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November 29,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November 29,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0"/>
            <a:ext cx="3566160" cy="26967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November 29,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November 29,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November 29,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November 29,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November 29,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430355"/>
            <a:ext cx="86236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430355"/>
            <a:ext cx="576072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77375"/>
            <a:ext cx="7315200" cy="265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411597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November 29,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6" y="411598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9" y="641968"/>
            <a:ext cx="2246489" cy="22592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71366"/>
            <a:ext cx="87129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АДМИНИСТРАЦИИ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ТАГАНРОГА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АНДРЕЯ  ВЛАДИМИРОВИЧА ЛИСИЦКОГО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РАБОТЫ В 2019 ГОДУ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8" y="4374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28104036"/>
              </p:ext>
            </p:extLst>
          </p:nvPr>
        </p:nvGraphicFramePr>
        <p:xfrm>
          <a:off x="4595610" y="987574"/>
          <a:ext cx="4104455" cy="3566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809154121"/>
              </p:ext>
            </p:extLst>
          </p:nvPr>
        </p:nvGraphicFramePr>
        <p:xfrm>
          <a:off x="107504" y="1059582"/>
          <a:ext cx="4484294" cy="3566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28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8" y="4374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37315002"/>
              </p:ext>
            </p:extLst>
          </p:nvPr>
        </p:nvGraphicFramePr>
        <p:xfrm>
          <a:off x="611560" y="987574"/>
          <a:ext cx="7920880" cy="3550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92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8" y="4374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Q:\1Павлик Ю.С\Отчет главы 2019\Фото\7я больница\IMG_06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4"/>
          <a:stretch/>
        </p:blipFill>
        <p:spPr bwMode="auto">
          <a:xfrm>
            <a:off x="4769078" y="1357552"/>
            <a:ext cx="4131684" cy="287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:\1Павлик Ю.С\Отчет главы 2019\Фото\Мир без слёз\1559292371_mir-bez-slez_taganrog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1" y="1323046"/>
            <a:ext cx="4407907" cy="29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2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5895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специалистов системы здравоохранения</a:t>
            </a:r>
            <a:endParaRPr lang="ru-RU" sz="3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409122"/>
              </p:ext>
            </p:extLst>
          </p:nvPr>
        </p:nvGraphicFramePr>
        <p:xfrm>
          <a:off x="179512" y="1192833"/>
          <a:ext cx="8856984" cy="2963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/>
              </a:tblGrid>
              <a:tr h="6007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Меры поддержки: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60108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предоставление жилых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 помещений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</a:tr>
              <a:tr h="60074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компенсация за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найм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 жилья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60074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оплата курсов повышения квалификации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60074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доплата к стипендия студентам-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целевикам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1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8" y="4374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75975304"/>
              </p:ext>
            </p:extLst>
          </p:nvPr>
        </p:nvGraphicFramePr>
        <p:xfrm>
          <a:off x="3435570" y="1142742"/>
          <a:ext cx="5564414" cy="318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Q:\1Павлик Ю.С\Отчет главы 2019\Фото\Ковалева\Галицкого школа фото\IMAG079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 r="21110"/>
          <a:stretch/>
        </p:blipFill>
        <p:spPr bwMode="auto">
          <a:xfrm>
            <a:off x="107504" y="1491630"/>
            <a:ext cx="3328066" cy="2666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15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695" y="424646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\\storage\bigshared\Пресс-служба\Прочее\ФОТО\2019\август\ДС - 8 августа 2019 год\0H7A9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1630"/>
            <a:ext cx="3168352" cy="250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40664654"/>
              </p:ext>
            </p:extLst>
          </p:nvPr>
        </p:nvGraphicFramePr>
        <p:xfrm>
          <a:off x="3563888" y="1192833"/>
          <a:ext cx="5472608" cy="293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21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11" y="415592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жильем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\\storage\bigshared\Пресс-служба\Прочее\ФОТО\2019\апрель\Вручение ключей - 16 апреля 2019 год\0H7A05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6" t="578" r="15176" b="-578"/>
          <a:stretch/>
        </p:blipFill>
        <p:spPr bwMode="auto">
          <a:xfrm>
            <a:off x="34907" y="1377423"/>
            <a:ext cx="3154143" cy="241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99490056"/>
              </p:ext>
            </p:extLst>
          </p:nvPr>
        </p:nvGraphicFramePr>
        <p:xfrm>
          <a:off x="3275856" y="1192833"/>
          <a:ext cx="5760641" cy="293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05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2793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Долевое строительство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08377250"/>
              </p:ext>
            </p:extLst>
          </p:nvPr>
        </p:nvGraphicFramePr>
        <p:xfrm>
          <a:off x="611560" y="539750"/>
          <a:ext cx="828092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92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8" y="4374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зиме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\\storage\bigshared\Пресс-служба\Прочее\ФОТО\2019\ноябрь\Смотр техники к зиме - 6 ноября 2019 год\0H7A83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7"/>
          <a:stretch/>
        </p:blipFill>
        <p:spPr bwMode="auto">
          <a:xfrm>
            <a:off x="142336" y="1550618"/>
            <a:ext cx="4370009" cy="279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storage\bigshared\Пресс-служба\Прочее\ФОТО\2019\ноябрь\Смотр техники к зиме - 6 ноября 2019 год\0H7A83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6"/>
          <a:stretch/>
        </p:blipFill>
        <p:spPr bwMode="auto">
          <a:xfrm>
            <a:off x="4583509" y="1550618"/>
            <a:ext cx="4316464" cy="279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0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520" y="422793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Дороги. Финансирование (млн руб.)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38809"/>
              </p:ext>
            </p:extLst>
          </p:nvPr>
        </p:nvGraphicFramePr>
        <p:xfrm>
          <a:off x="179512" y="1419622"/>
          <a:ext cx="8784976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584176"/>
                <a:gridCol w="2196244"/>
                <a:gridCol w="2196244"/>
              </a:tblGrid>
              <a:tr h="547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2017</a:t>
                      </a:r>
                      <a:endParaRPr lang="ru-RU" sz="24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2018</a:t>
                      </a:r>
                      <a:endParaRPr lang="ru-RU" sz="24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2019</a:t>
                      </a:r>
                      <a:endParaRPr lang="ru-RU" sz="24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98619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Капитальный ремонт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22,0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24,4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136,5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</a:tr>
              <a:tr h="91418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Текущий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ремонт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171,0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55,0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50,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6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3886" y="4371950"/>
            <a:ext cx="9140113" cy="7715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 и экономика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03989248"/>
              </p:ext>
            </p:extLst>
          </p:nvPr>
        </p:nvGraphicFramePr>
        <p:xfrm>
          <a:off x="109410" y="843558"/>
          <a:ext cx="894499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94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076" y="422793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Q:\1Павлик Ю.С\Отчет главы 2019\Фото\от\20191108_1043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5100" b="18674"/>
          <a:stretch/>
        </p:blipFill>
        <p:spPr bwMode="auto">
          <a:xfrm>
            <a:off x="223284" y="1509823"/>
            <a:ext cx="4130498" cy="24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Q:\1Павлик Ю.С\Отчет главы 2019\Фото\от\автобусы нов.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7" t="19943" r="1665" b="-1"/>
          <a:stretch/>
        </p:blipFill>
        <p:spPr bwMode="auto">
          <a:xfrm>
            <a:off x="4544714" y="1509823"/>
            <a:ext cx="4442116" cy="24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5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8" y="4374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rostovgazeta.ru/attachments/de9b4e2c518c4aee5fbd0881a050a7b771c9b14f/store/crop_and_fill/0/0/933/524/1200/630/09fd7f655ff5991518669809aed9e9abc7ed3bbce56c37c406dac7e86ad0/water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5606"/>
            <a:ext cx="410664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984611"/>
              </p:ext>
            </p:extLst>
          </p:nvPr>
        </p:nvGraphicFramePr>
        <p:xfrm>
          <a:off x="4427983" y="1174327"/>
          <a:ext cx="4358293" cy="2721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025"/>
                <a:gridCol w="886098"/>
                <a:gridCol w="886098"/>
                <a:gridCol w="909072"/>
              </a:tblGrid>
              <a:tr h="12921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2017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2018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На 01.11.2019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411001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Количество аварийных ситуаций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933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1050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905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6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8" y="4374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Коллектор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129789"/>
              </p:ext>
            </p:extLst>
          </p:nvPr>
        </p:nvGraphicFramePr>
        <p:xfrm>
          <a:off x="251518" y="1491630"/>
          <a:ext cx="8640962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6"/>
                <a:gridCol w="2664296"/>
                <a:gridCol w="2160240"/>
              </a:tblGrid>
              <a:tr h="8799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2018 </a:t>
                      </a:r>
                      <a:endParaRPr lang="ru-RU" sz="24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2019</a:t>
                      </a:r>
                      <a:endParaRPr lang="ru-RU" sz="24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4963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Направлено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</a:rPr>
                        <a:t> средств на выполнение работ 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</a:rPr>
                        <a:t>(млн рублей)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110,2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207,0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1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Q:\1Павлик Ю.С\Отчет главы 2019\Фото\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8" t="14848" r="26697" b="23958"/>
          <a:stretch/>
        </p:blipFill>
        <p:spPr bwMode="auto">
          <a:xfrm>
            <a:off x="138524" y="1245758"/>
            <a:ext cx="3744416" cy="28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730619"/>
              </p:ext>
            </p:extLst>
          </p:nvPr>
        </p:nvGraphicFramePr>
        <p:xfrm>
          <a:off x="4067944" y="1255151"/>
          <a:ext cx="475252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043"/>
                <a:gridCol w="3418485"/>
              </a:tblGrid>
              <a:tr h="418273">
                <a:tc grid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Установлено контейнеров: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891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заглубленных вместимостью 5 м3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</a:tr>
              <a:tr h="752891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вместимостью 8 м3</a:t>
                      </a:r>
                    </a:p>
                    <a:p>
                      <a:endParaRPr lang="ru-RU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</a:tr>
              <a:tr h="752891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1224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вместимостью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1,1 м3</a:t>
                      </a:r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798" y="4374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Мусорная реформа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1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\\storage\bigshared\УЖКХ\Порядин ОА\Фото Приморский парк\IMG-20191121-WA00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9"/>
          <a:stretch/>
        </p:blipFill>
        <p:spPr bwMode="auto">
          <a:xfrm>
            <a:off x="340764" y="1192833"/>
            <a:ext cx="4336178" cy="310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jkh22\Desktop\IMG_7102-21-11-19-03-5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/>
          <a:stretch/>
        </p:blipFill>
        <p:spPr bwMode="auto">
          <a:xfrm>
            <a:off x="4788024" y="1192833"/>
            <a:ext cx="4158936" cy="31071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9798" y="4374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Комфортная городская среда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8" y="4374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\\storage\bigshared\Пресс-служба\Прочее\ФОТО\2019\январь\29 января 2019 Театр\0H7A06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6" b="10185"/>
          <a:stretch/>
        </p:blipFill>
        <p:spPr bwMode="auto">
          <a:xfrm>
            <a:off x="144235" y="1285381"/>
            <a:ext cx="4448152" cy="267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storage\bigshared\Пресс-служба\Прочее\ФОТО\2019\май\Открытие Чеховского фестиваля 22  мая 2019 год\0H7A78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/>
        </p:blipFill>
        <p:spPr bwMode="auto">
          <a:xfrm>
            <a:off x="4709052" y="1299963"/>
            <a:ext cx="4255436" cy="267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9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8" y="4374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Q:\1Павлик Ю.С\Отчет главы 2019\Фото\Культура 2 Доп. фото\0H7A976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r="7363" b="7686"/>
          <a:stretch/>
        </p:blipFill>
        <p:spPr bwMode="auto">
          <a:xfrm>
            <a:off x="88220" y="1182776"/>
            <a:ext cx="4599794" cy="31912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Q:\1Павлик Ю.С\Отчет главы 2019\Фото\Чеховский книжный фестиваль\IMG_186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" r="14773" b="13369"/>
          <a:stretch/>
        </p:blipFill>
        <p:spPr bwMode="auto">
          <a:xfrm>
            <a:off x="4839645" y="1192833"/>
            <a:ext cx="4132458" cy="31812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83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8" y="4374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\\storage\bigshared\Пресс-служба\Прочее\ФОТО\2019\август\Открытие спортзала 29 августа 2019 года\0H7A50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5"/>
          <a:stretch/>
        </p:blipFill>
        <p:spPr bwMode="auto">
          <a:xfrm>
            <a:off x="0" y="1285354"/>
            <a:ext cx="4194128" cy="264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storage\bigshared\Пресс-служба\Прочее\ФОТО\2019\июнь\Спастакиада Дона - 15 июня 2019 год\0H7A97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2"/>
          <a:stretch/>
        </p:blipFill>
        <p:spPr bwMode="auto">
          <a:xfrm>
            <a:off x="4211733" y="1285354"/>
            <a:ext cx="4932267" cy="264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8" y="4374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\\storage\bigshared\Пресс-служба\Прочее\ФОТО\2019\апрель\Библионочь 19 апреля\0H7A21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31"/>
          <a:stretch/>
        </p:blipFill>
        <p:spPr bwMode="auto">
          <a:xfrm>
            <a:off x="19798" y="1132555"/>
            <a:ext cx="4572000" cy="336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\\storage\bigshared\Пресс-служба\Прочее\ФОТО\2019\июль\Субкультуры 25 июля 2019 год\0H7A40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60"/>
          <a:stretch/>
        </p:blipFill>
        <p:spPr bwMode="auto">
          <a:xfrm>
            <a:off x="4591799" y="1132555"/>
            <a:ext cx="4552202" cy="335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8" y="4374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город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8" y="1349723"/>
            <a:ext cx="4317317" cy="287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&quot;Безопасный город&quot; таганро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80" y="1349723"/>
            <a:ext cx="4236124" cy="287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&quot;стелочка черная вверх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1276"/>
            <a:ext cx="3600400" cy="35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0977" y="4399712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Бюджет: налоговые доходы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1666215"/>
            <a:ext cx="518457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–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103,3%;</a:t>
            </a:r>
          </a:p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осударственные пошлины –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105%;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патентной системе налогообложения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141,9%;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-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116,3%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71366"/>
            <a:ext cx="87129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АДМИНИСТРАЦИИ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ТАГАНРОГА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АНДРЕЯ  ВЛАДИМИРОВИЧА ЛИСИЦКОГО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РАБОТЫ В 2019 ГОДУ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4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8727" y="4374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Экономика: количество рабочих мест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518461"/>
              </p:ext>
            </p:extLst>
          </p:nvPr>
        </p:nvGraphicFramePr>
        <p:xfrm>
          <a:off x="1" y="1275606"/>
          <a:ext cx="4355976" cy="3098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795066"/>
              </p:ext>
            </p:extLst>
          </p:nvPr>
        </p:nvGraphicFramePr>
        <p:xfrm>
          <a:off x="3275856" y="1275606"/>
          <a:ext cx="5868145" cy="3098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41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8" y="4374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Экономика: центр «Мой бизнес»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\\storage\bigshared\Пресс-служба\Прочее\ФОТО\2019\ноябрь\Бизнес центр - 7 ноября 2019 год\0H7A859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8" b="5582"/>
          <a:stretch/>
        </p:blipFill>
        <p:spPr bwMode="auto">
          <a:xfrm>
            <a:off x="1663677" y="1003441"/>
            <a:ext cx="6048672" cy="3389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7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89" y="3746287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муниципальной собственностью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8288" y="1053242"/>
            <a:ext cx="23536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задолженности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прошлых лет по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арендной плате за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землю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88185963"/>
              </p:ext>
            </p:extLst>
          </p:nvPr>
        </p:nvGraphicFramePr>
        <p:xfrm>
          <a:off x="3779912" y="1053242"/>
          <a:ext cx="3345594" cy="2647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48264" y="1113995"/>
            <a:ext cx="20162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сполнение плана поступлений в бюджет на 01.11.2019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95,3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8" name="Стрелка вверх 7"/>
          <p:cNvSpPr/>
          <p:nvPr/>
        </p:nvSpPr>
        <p:spPr>
          <a:xfrm rot="10800000">
            <a:off x="604011" y="1289131"/>
            <a:ext cx="1152128" cy="2317854"/>
          </a:xfrm>
          <a:prstGeom prst="upArrow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8" y="4374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05" y="1192833"/>
            <a:ext cx="45148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99" y="3459784"/>
            <a:ext cx="9163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www.vmeste161.ru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8" y="4374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документы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2934" y="1365310"/>
            <a:ext cx="4608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офисов</a:t>
            </a:r>
          </a:p>
          <a:p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35891" t="13352" r="19582" b="32857"/>
          <a:stretch/>
        </p:blipFill>
        <p:spPr bwMode="auto">
          <a:xfrm>
            <a:off x="130311" y="1365310"/>
            <a:ext cx="4124677" cy="3089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12934" y="2426559"/>
            <a:ext cx="4908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ожидания – 1 мин. 45 сек.</a:t>
            </a:r>
          </a:p>
          <a:p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9442" y="3435846"/>
            <a:ext cx="4635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300 различных услуг</a:t>
            </a:r>
          </a:p>
          <a:p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ерб таган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42"/>
            <a:ext cx="736082" cy="9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586" y="474226"/>
            <a:ext cx="76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главы Администрации города Таганрога об итогах работы в 2019 году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8" y="4374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1131145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поддержки: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ЖКУ,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связи,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проезда, зубопротезирования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лекарственного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обеспечения.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7370" y="2784612"/>
            <a:ext cx="4649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10 месяцев 2019 года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надомное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стационарное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соцобслуживание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получили 5,0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82ba6a497c2e7ced513f92041ba12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2" y="1388457"/>
            <a:ext cx="3684314" cy="259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Другая 1">
      <a:dk1>
        <a:srgbClr val="FFFFFF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820</TotalTime>
  <Words>569</Words>
  <Application>Microsoft Office PowerPoint</Application>
  <PresentationFormat>Экран (16:9)</PresentationFormat>
  <Paragraphs>136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Перспектива</vt:lpstr>
      <vt:lpstr>Презентация PowerPoint</vt:lpstr>
      <vt:lpstr>Финансы и экономика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администрации города таганрога Андрея  владимировича  Лисицкого об итогах работы в 2019 году</dc:title>
  <dc:creator>Е.А. Тарасова</dc:creator>
  <cp:lastModifiedBy>Кувалдина</cp:lastModifiedBy>
  <cp:revision>112</cp:revision>
  <cp:lastPrinted>2019-11-25T13:42:29Z</cp:lastPrinted>
  <dcterms:created xsi:type="dcterms:W3CDTF">2019-11-22T08:53:13Z</dcterms:created>
  <dcterms:modified xsi:type="dcterms:W3CDTF">2019-11-29T15:18:33Z</dcterms:modified>
</cp:coreProperties>
</file>