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48" r:id="rId1"/>
    <p:sldMasterId id="2147483660" r:id="rId2"/>
  </p:sldMasterIdLst>
  <p:notesMasterIdLst>
    <p:notesMasterId r:id="rId17"/>
  </p:notesMasterIdLst>
  <p:sldIdLst>
    <p:sldId id="431" r:id="rId3"/>
    <p:sldId id="261" r:id="rId4"/>
    <p:sldId id="697" r:id="rId5"/>
    <p:sldId id="257" r:id="rId6"/>
    <p:sldId id="262" r:id="rId7"/>
    <p:sldId id="270" r:id="rId8"/>
    <p:sldId id="698" r:id="rId9"/>
    <p:sldId id="690" r:id="rId10"/>
    <p:sldId id="432" r:id="rId11"/>
    <p:sldId id="683" r:id="rId12"/>
    <p:sldId id="695" r:id="rId13"/>
    <p:sldId id="696" r:id="rId14"/>
    <p:sldId id="694" r:id="rId15"/>
    <p:sldId id="689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GT Eesti Pro Display" pitchFamily="2" charset="0"/>
      <p:regular r:id="rId22"/>
      <p:italic r:id="rId23"/>
    </p:embeddedFont>
    <p:embeddedFont>
      <p:font typeface="GT Eesti Pro Display Bold" pitchFamily="2" charset="0"/>
      <p:bold r:id="rId24"/>
    </p:embeddedFont>
    <p:embeddedFont>
      <p:font typeface="Montserrat" pitchFamily="2" charset="0"/>
      <p:regular r:id="rId25"/>
      <p:bold r:id="rId26"/>
      <p:italic r:id="rId27"/>
      <p:boldItalic r:id="rId28"/>
    </p:embeddedFont>
    <p:embeddedFont>
      <p:font typeface="Montserrat ExtraBold" pitchFamily="2" charset="0"/>
      <p:bold r:id="rId29"/>
      <p:boldItalic r:id="rId30"/>
    </p:embeddedFont>
    <p:embeddedFont>
      <p:font typeface="TT Norms Std Trl Cnd ExtraBold" panose="02000803030000020003" pitchFamily="2" charset="0"/>
      <p:regular r:id="rId31"/>
      <p:bold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30" userDrawn="1">
          <p15:clr>
            <a:srgbClr val="A4A3A4"/>
          </p15:clr>
        </p15:guide>
        <p15:guide id="20" pos="3840" userDrawn="1">
          <p15:clr>
            <a:srgbClr val="A4A3A4"/>
          </p15:clr>
        </p15:guide>
        <p15:guide id="22" pos="7355" userDrawn="1">
          <p15:clr>
            <a:srgbClr val="A4A3A4"/>
          </p15:clr>
        </p15:guide>
        <p15:guide id="23" orient="horz" pos="232" userDrawn="1">
          <p15:clr>
            <a:srgbClr val="A4A3A4"/>
          </p15:clr>
        </p15:guide>
        <p15:guide id="24" orient="horz" pos="40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E0000"/>
    <a:srgbClr val="E60000"/>
    <a:srgbClr val="860000"/>
    <a:srgbClr val="EAEAEA"/>
    <a:srgbClr val="DDDDDD"/>
    <a:srgbClr val="F0F0F0"/>
    <a:srgbClr val="A40000"/>
    <a:srgbClr val="CC00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 autoAdjust="0"/>
    <p:restoredTop sz="91972" autoAdjust="0"/>
  </p:normalViewPr>
  <p:slideViewPr>
    <p:cSldViewPr snapToGrid="0" showGuides="1">
      <p:cViewPr varScale="1">
        <p:scale>
          <a:sx n="99" d="100"/>
          <a:sy n="99" d="100"/>
        </p:scale>
        <p:origin x="1080" y="176"/>
      </p:cViewPr>
      <p:guideLst>
        <p:guide pos="330"/>
        <p:guide pos="3840"/>
        <p:guide pos="7355"/>
        <p:guide orient="horz" pos="232"/>
        <p:guide orient="horz" pos="407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FBC93025-7589-4E89-BC75-965358872E53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2" tIns="45717" rIns="91432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DAE196B3-04D2-4B58-80EB-E700894F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49D74-32BD-4E2B-9671-B92EF0342E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60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0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Сделать карту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196B3-04D2-4B58-80EB-E700894FB17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7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AC7E-7398-4781-8C3B-511ACE376FA7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B5EF-32D7-4FB0-9854-77051C5F445C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8CA6-D4F7-40AA-A3CF-EB2E4BBE86F1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83DDF-8B5C-413A-BB6B-D5D8513F8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944563"/>
            <a:ext cx="10909300" cy="53975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Портрет госслужбы /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0D91-F589-46F4-98AF-E7D61B238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957581"/>
            <a:ext cx="3419475" cy="4411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47947-7D5B-474F-B450-A62AD9EBE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4786" y="1970087"/>
            <a:ext cx="3413489" cy="4411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8CBAF2B4-B24A-4961-AA4C-A75C3BF237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9698" y="1981548"/>
            <a:ext cx="3413489" cy="44116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6B8C44C-9924-44CC-96A6-CC4764CF5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422277"/>
            <a:ext cx="3959225" cy="144462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Звучное и яркое название презентации в одну строку</a:t>
            </a:r>
          </a:p>
        </p:txBody>
      </p:sp>
      <p:sp>
        <p:nvSpPr>
          <p:cNvPr id="9" name="Номер слайда 9">
            <a:extLst>
              <a:ext uri="{FF2B5EF4-FFF2-40B4-BE49-F238E27FC236}">
                <a16:creationId xmlns:a16="http://schemas.microsoft.com/office/drawing/2014/main" id="{CEB00783-5AB5-4BEF-B8D6-612F3835C39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696400" y="6524625"/>
            <a:ext cx="1836786" cy="14473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59EF11-EC4F-44F8-82F3-8FFD80DB7D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62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4BD25-C34E-4C1F-8552-3B42E8AD8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Итоги программы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02BDDC-8AF1-41A8-8F11-CAA179DAE7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A5D1-20CD-4AFE-AE37-CF483FC4D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601E07-25FF-47AD-A437-E2654293D7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060253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&gt;5000</a:t>
            </a:r>
            <a:r>
              <a:rPr lang="ru-RU" dirty="0"/>
              <a:t> человек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59BCA44-ECC8-4C13-AD47-0E8821777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347" y="3212976"/>
            <a:ext cx="3401520" cy="283525"/>
          </a:xfrm>
        </p:spPr>
        <p:txBody>
          <a:bodyPr>
            <a:noAutofit/>
          </a:bodyPr>
          <a:lstStyle>
            <a:lvl1pPr algn="ctr">
              <a:defRPr sz="1600" b="0"/>
            </a:lvl1pPr>
          </a:lstStyle>
          <a:p>
            <a:pPr lvl="0"/>
            <a:r>
              <a:rPr lang="ru-RU" dirty="0"/>
              <a:t>общее количество участников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0A5B9FE-C568-4086-A36A-815C17DAB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6262" y="2060253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90% слушателей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6138C1A-A95B-47E9-854E-61E92E7C08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263" y="3212976"/>
            <a:ext cx="3401520" cy="283525"/>
          </a:xfrm>
        </p:spPr>
        <p:txBody>
          <a:bodyPr>
            <a:noAutofit/>
          </a:bodyPr>
          <a:lstStyle>
            <a:lvl1pPr algn="ctr">
              <a:defRPr sz="1600" b="0"/>
            </a:lvl1pPr>
          </a:lstStyle>
          <a:p>
            <a:pPr lvl="0"/>
            <a:r>
              <a:rPr lang="ru-RU" dirty="0"/>
              <a:t>завершили программу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F59D710F-C522-4603-AE4D-D981EC13AA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834" y="2060253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4,8 средняя оценка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DD91DE14-1ADA-406A-990A-C95520FF35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835" y="3212976"/>
            <a:ext cx="3401520" cy="283525"/>
          </a:xfrm>
        </p:spPr>
        <p:txBody>
          <a:bodyPr>
            <a:noAutofit/>
          </a:bodyPr>
          <a:lstStyle>
            <a:lvl1pPr algn="ctr">
              <a:defRPr sz="1600" b="0"/>
            </a:lvl1pPr>
          </a:lstStyle>
          <a:p>
            <a:pPr lvl="0"/>
            <a:r>
              <a:rPr lang="ru-RU" dirty="0"/>
              <a:t>участников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3855FE30-797C-4ABC-923F-671365269A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4220468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&gt;80% </a:t>
            </a:r>
            <a:r>
              <a:rPr lang="ru-RU" dirty="0"/>
              <a:t>слушателей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48013ED3-4CFF-4A88-BB66-21908AF791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298" y="5373191"/>
            <a:ext cx="3401520" cy="720105"/>
          </a:xfrm>
        </p:spPr>
        <p:txBody>
          <a:bodyPr>
            <a:noAutofit/>
          </a:bodyPr>
          <a:lstStyle>
            <a:lvl1pPr algn="ctr">
              <a:defRPr sz="1600" b="0"/>
            </a:lvl1pPr>
          </a:lstStyle>
          <a:p>
            <a:pPr lvl="0"/>
            <a:r>
              <a:rPr lang="ru-RU" dirty="0"/>
              <a:t>благодарны за опыт и будут рекомендовать программу знакомым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4DFE6989-34CB-4A4F-8717-4C55D33DD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70484" y="4220468"/>
            <a:ext cx="1651032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12 часов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19F63B06-59B9-4FC4-9597-FC31988E2C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214" y="5373191"/>
            <a:ext cx="3401520" cy="283525"/>
          </a:xfrm>
        </p:spPr>
        <p:txBody>
          <a:bodyPr>
            <a:noAutofit/>
          </a:bodyPr>
          <a:lstStyle>
            <a:lvl1pPr algn="ctr">
              <a:defRPr sz="1600" b="0"/>
            </a:lvl1pPr>
          </a:lstStyle>
          <a:p>
            <a:pPr lvl="0"/>
            <a:r>
              <a:rPr lang="ru-RU" dirty="0"/>
              <a:t>продолжительность 1 модуля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3ED89918-7804-4FF1-924C-6A449CFB2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92" y="4220468"/>
            <a:ext cx="1859406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48 часов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49828949-8E1E-4B83-9AE8-337A22E34F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81786" y="5373191"/>
            <a:ext cx="3401520" cy="283525"/>
          </a:xfrm>
        </p:spPr>
        <p:txBody>
          <a:bodyPr>
            <a:noAutofit/>
          </a:bodyPr>
          <a:lstStyle>
            <a:lvl1pPr algn="ctr">
              <a:defRPr sz="1600" b="0"/>
            </a:lvl1pPr>
          </a:lstStyle>
          <a:p>
            <a:pPr lvl="0"/>
            <a:r>
              <a:rPr lang="ru-RU" dirty="0"/>
              <a:t>продолжительность обучения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E51E9022-9637-4732-91C4-F9E3BFD9B4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404218"/>
            <a:ext cx="3959225" cy="144462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Звучное и яркое название презентации в одну строку</a:t>
            </a:r>
          </a:p>
        </p:txBody>
      </p:sp>
    </p:spTree>
    <p:extLst>
      <p:ext uri="{BB962C8B-B14F-4D97-AF65-F5344CB8AC3E}">
        <p14:creationId xmlns:p14="http://schemas.microsoft.com/office/powerpoint/2010/main" val="300985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8B7F3-647E-4702-8904-87287114D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Итоги программы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4F1D93-9701-4DE3-BA1B-28D5CA13F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FBA5D1-20CD-4AFE-AE37-CF483FC4D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4E5224FF-232A-480D-9D91-6FF9F36EA0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401605"/>
            <a:ext cx="3959225" cy="144462"/>
          </a:xfrm>
        </p:spPr>
        <p:txBody>
          <a:bodyPr>
            <a:no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Звучное и яркое название презентации в одну строку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DAA833-47BE-4447-AD88-3DA66DEBF9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060253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&gt;5000</a:t>
            </a:r>
            <a:r>
              <a:rPr lang="ru-RU" dirty="0"/>
              <a:t> человек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5B0C469A-A6E7-4B3A-B323-9BFC8E597F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347" y="3212976"/>
            <a:ext cx="3401520" cy="283525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общее количество участников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1581B858-CBD3-4D3C-A84F-FEEA69458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6262" y="2060253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90% слушателей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ADC2E1D0-4545-479F-8793-156FB2AB00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6263" y="3212976"/>
            <a:ext cx="3401520" cy="283525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завершили программу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84F6F9A9-152D-4D50-973F-05F58C6593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834" y="2060253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4,8 средняя оценка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3DAA760-7079-4B7F-AFA9-54F08197A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0835" y="3212976"/>
            <a:ext cx="3401520" cy="283525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участников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ACD87F1E-782D-49CB-B850-BB75D13A75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4220468"/>
            <a:ext cx="3402013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&gt;80% </a:t>
            </a:r>
            <a:r>
              <a:rPr lang="ru-RU" dirty="0"/>
              <a:t>слушателей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061C704-69C2-49E3-B914-BB4AE59BFB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298" y="5373191"/>
            <a:ext cx="3401520" cy="720105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благодарны за опыт и будут рекомендовать программу знакомым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C1209478-1723-476D-9D04-3452244364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0484" y="4220468"/>
            <a:ext cx="1651032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12 часов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577BE79B-6F84-43E4-9CC1-2F045BC63A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67214" y="5373191"/>
            <a:ext cx="3401520" cy="283525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продолжительность 1 модуля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916ECAE7-57F5-4569-8173-C141AF3196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71892" y="4220468"/>
            <a:ext cx="1859406" cy="1008062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dirty="0"/>
              <a:t>48 часов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553BBA4A-1757-408E-8CDF-C6F304F625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1786" y="5373191"/>
            <a:ext cx="3401520" cy="283525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продолжительность обучения</a:t>
            </a:r>
          </a:p>
        </p:txBody>
      </p:sp>
      <p:sp>
        <p:nvSpPr>
          <p:cNvPr id="19" name="Рисунок 17">
            <a:extLst>
              <a:ext uri="{FF2B5EF4-FFF2-40B4-BE49-F238E27FC236}">
                <a16:creationId xmlns:a16="http://schemas.microsoft.com/office/drawing/2014/main" id="{5C7480E5-3E0F-4365-AB59-E8AB495DF4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7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B05-7378-4C0A-93AF-E6EC2C7C1DDF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456C-EDC6-430F-A11E-FE7C3E32A57A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F9A1-4772-4F64-A479-B5A6CDFF18A2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C5C-58CA-4A7D-B9D5-DA9F2502CB15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E0B4-2052-47DE-B452-6E5B955A42CC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273F-72C9-472B-8168-74EF5A93E114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F5ED-8DC2-4CFB-B2BA-9232A80C924A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9685-F2FD-4D21-B163-BD9C87F03AA1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4284-33FB-4C86-A2F6-53AE3BB41CBD}" type="datetime1">
              <a:rPr lang="ru-RU" smtClean="0"/>
              <a:pPr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D852-1C54-40FE-A078-5FC21B8C2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684F5-F698-499A-AE67-64160FA4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08050"/>
            <a:ext cx="10909300" cy="539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5AEB62-1BC7-4BA8-85CF-C701F50D2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957580"/>
            <a:ext cx="3419475" cy="4411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191578-4C24-4C05-906A-84D3A352B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525344"/>
            <a:ext cx="2743200" cy="144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FBA5D1-20CD-4AFE-AE37-CF483FC4D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2547">
          <p15:clr>
            <a:srgbClr val="F26B43"/>
          </p15:clr>
        </p15:guide>
        <p15:guide id="3" pos="2751">
          <p15:clr>
            <a:srgbClr val="F26B43"/>
          </p15:clr>
        </p15:guide>
        <p15:guide id="4" pos="4906">
          <p15:clr>
            <a:srgbClr val="F26B43"/>
          </p15:clr>
        </p15:guide>
        <p15:guide id="5" pos="5110">
          <p15:clr>
            <a:srgbClr val="F26B43"/>
          </p15:clr>
        </p15:guide>
        <p15:guide id="6" pos="7265">
          <p15:clr>
            <a:srgbClr val="F26B43"/>
          </p15:clr>
        </p15:guide>
        <p15:guide id="7" orient="horz" pos="414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orient="horz" pos="935">
          <p15:clr>
            <a:srgbClr val="F26B43"/>
          </p15:clr>
        </p15:guide>
        <p15:guide id="10" orient="horz" pos="210">
          <p15:clr>
            <a:srgbClr val="F26B43"/>
          </p15:clr>
        </p15:guide>
        <p15:guide id="11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48.png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1.jpeg"/><Relationship Id="rId21" Type="http://schemas.openxmlformats.org/officeDocument/2006/relationships/image" Target="../media/image28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1.jpeg"/><Relationship Id="rId5" Type="http://schemas.openxmlformats.org/officeDocument/2006/relationships/image" Target="../media/image13.png"/><Relationship Id="rId15" Type="http://schemas.openxmlformats.org/officeDocument/2006/relationships/image" Target="../media/image3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577416" y="2318466"/>
            <a:ext cx="8266514" cy="1588127"/>
          </a:xfrm>
        </p:spPr>
        <p:txBody>
          <a:bodyPr wrap="square">
            <a:spAutoFit/>
          </a:bodyPr>
          <a:lstStyle/>
          <a:p>
            <a:pPr algn="l">
              <a:tabLst>
                <a:tab pos="3941445" algn="l"/>
              </a:tabLst>
            </a:pPr>
            <a:r>
              <a:rPr lang="ru-RU" sz="3600" dirty="0">
                <a:latin typeface="GT Eesti Pro Display" charset="-52"/>
                <a:sym typeface="Montserrat Bold" panose="00000800000000000000"/>
              </a:rPr>
              <a:t>ВСЕРОССИЙСКИЙ КОНКУРС </a:t>
            </a:r>
            <a:br>
              <a:rPr lang="ru-RU" sz="3600" dirty="0">
                <a:latin typeface="GT Eesti Pro Display" charset="-52"/>
                <a:sym typeface="Montserrat Bold" panose="00000800000000000000"/>
              </a:rPr>
            </a:br>
            <a:r>
              <a:rPr lang="ru-RU" sz="3600" dirty="0">
                <a:latin typeface="GT Eesti Pro Display" charset="-52"/>
                <a:sym typeface="Montserrat Bold" panose="00000800000000000000"/>
              </a:rPr>
              <a:t>НАСТАВНИКОВ </a:t>
            </a:r>
            <a:br>
              <a:rPr lang="ru-RU" sz="3600" dirty="0">
                <a:latin typeface="GT Eesti Pro Display" charset="-52"/>
                <a:sym typeface="Montserrat Bold" panose="00000800000000000000"/>
              </a:rPr>
            </a:br>
            <a:r>
              <a:rPr lang="ru-RU" sz="3600" dirty="0">
                <a:latin typeface="GT Eesti Pro Display" charset="-52"/>
                <a:sym typeface="Montserrat Bold" panose="00000800000000000000"/>
              </a:rPr>
              <a:t>«БЫТЬ, А НЕ КАЗАТЬСЯ»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938" y="4333662"/>
            <a:ext cx="7396601" cy="1347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>
                <a:solidFill>
                  <a:srgbClr val="C00000"/>
                </a:solidFill>
                <a:latin typeface="Pragmatica Extended" panose="020B0805040502020204" pitchFamily="34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ru-RU" sz="1400" i="1" dirty="0">
                <a:solidFill>
                  <a:schemeClr val="tx1"/>
                </a:solidFill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«Всегда, во все времена напутствия наших великих учителей </a:t>
            </a:r>
            <a:br>
              <a:rPr lang="ru-RU" sz="1400" i="1" dirty="0">
                <a:solidFill>
                  <a:schemeClr val="tx1"/>
                </a:solidFill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</a:br>
            <a:r>
              <a:rPr lang="ru-RU" sz="1400" i="1" dirty="0">
                <a:solidFill>
                  <a:schemeClr val="tx1"/>
                </a:solidFill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и наставников были пронизаны верой в своих воспитанников, в свой народ. Каждый человек наделен огромным запасом творческой силы, пробудить эти силы - и есть наша самая главная задача»</a:t>
            </a:r>
          </a:p>
          <a:p>
            <a:pPr algn="r"/>
            <a:r>
              <a:rPr lang="ru-RU" sz="1400" i="1" dirty="0">
                <a:solidFill>
                  <a:schemeClr val="tx1"/>
                </a:solidFill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В.В. Путин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66" y="259278"/>
            <a:ext cx="648970" cy="892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68" y="257810"/>
            <a:ext cx="1330538" cy="11255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6887" y="238337"/>
            <a:ext cx="1336040" cy="909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5938" y="2412246"/>
            <a:ext cx="45719" cy="139420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9B234"/>
              </a:solidFill>
              <a:highlight>
                <a:srgbClr val="F9B234"/>
              </a:highligh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05" y="257810"/>
            <a:ext cx="2292350" cy="8559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18" y="2149227"/>
            <a:ext cx="3187845" cy="3386277"/>
          </a:xfrm>
          <a:prstGeom prst="rect">
            <a:avLst/>
          </a:prstGeom>
        </p:spPr>
      </p:pic>
      <p:pic>
        <p:nvPicPr>
          <p:cNvPr id="2" name="Изображение 1" descr="Group 132131658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1538" y="377318"/>
            <a:ext cx="1195070" cy="822960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, текст, График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420FB5-AEF0-88C6-DB15-3896A8E226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66" y="-75720"/>
            <a:ext cx="2901038" cy="1631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" y="59701"/>
            <a:ext cx="12180888" cy="6853130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8156985" y="4259659"/>
            <a:ext cx="3468818" cy="2440544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Ё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47194" y="3816970"/>
            <a:ext cx="3488400" cy="807134"/>
          </a:xfrm>
          <a:prstGeom prst="roundRect">
            <a:avLst>
              <a:gd name="adj" fmla="val 17728"/>
            </a:avLst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6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182352" y="1325357"/>
            <a:ext cx="3468818" cy="2351368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71841" y="901610"/>
            <a:ext cx="3488400" cy="786994"/>
          </a:xfrm>
          <a:prstGeom prst="roundRect">
            <a:avLst>
              <a:gd name="adj" fmla="val 177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4540" y="4220537"/>
            <a:ext cx="3468818" cy="2479666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4029" y="3797871"/>
            <a:ext cx="3488400" cy="786994"/>
          </a:xfrm>
          <a:prstGeom prst="roundRect">
            <a:avLst>
              <a:gd name="adj" fmla="val 177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55083" y="1319434"/>
            <a:ext cx="3468818" cy="2357291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44572" y="895687"/>
            <a:ext cx="3488400" cy="786994"/>
          </a:xfrm>
          <a:prstGeom prst="roundRect">
            <a:avLst>
              <a:gd name="adj" fmla="val 177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5005" y="1310925"/>
            <a:ext cx="3468818" cy="2386360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4494" y="887178"/>
            <a:ext cx="3488400" cy="786994"/>
          </a:xfrm>
          <a:prstGeom prst="roundRect">
            <a:avLst>
              <a:gd name="adj" fmla="val 177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All the world is made of faith, and trust, and pixie dust."/>
          <p:cNvSpPr txBox="1"/>
          <p:nvPr/>
        </p:nvSpPr>
        <p:spPr>
          <a:xfrm>
            <a:off x="458073" y="291098"/>
            <a:ext cx="8784650" cy="52133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242423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400" dirty="0">
                <a:solidFill>
                  <a:srgbClr val="C00000"/>
                </a:solidFill>
                <a:latin typeface="GT Eesti Pro Display" charset="-52"/>
                <a:cs typeface="GT Eesti Pro Display" panose="00000500000000000000" pitchFamily="50" charset="-52"/>
              </a:rPr>
              <a:t>НОМИНАЦИИ </a:t>
            </a:r>
            <a:r>
              <a:rPr lang="ru-RU" sz="3400" dirty="0">
                <a:solidFill>
                  <a:schemeClr val="tx1"/>
                </a:solidFill>
                <a:latin typeface="GT Eesti Pro Display" charset="-52"/>
                <a:cs typeface="GT Eesti Pro Display" panose="00000500000000000000" pitchFamily="50" charset="-52"/>
              </a:rPr>
              <a:t>КОНКУРСА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8490" y="1984375"/>
            <a:ext cx="318960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Обучающиеся старших классов, студенты СПО и вузов;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Участники общественных организаций и объединений;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Участники военно-патриотических и спортивных клубов.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973" y="1199657"/>
            <a:ext cx="345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возраст от 16 до 23 лет, </a:t>
            </a:r>
            <a:b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опыт до 1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2458" y="1707315"/>
            <a:ext cx="2850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3973" y="927107"/>
            <a:ext cx="345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GT Eesti Pro Display" charset="-52"/>
              </a:rPr>
              <a:t>НАЧИНАЮЩИЙ НАСТАВНИК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8775" y="1984641"/>
            <a:ext cx="3243257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Студенты-выпускники, работники </a:t>
            </a:r>
            <a:b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образовательных организаций, в том числе военного профиля;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Специалисты, инструкторы патриотических </a:t>
            </a:r>
            <a:b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и спортивных клубов;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Специалисты молодежных объединений </a:t>
            </a:r>
            <a:b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 регионе;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Специалисты в сфере профилактики деструктивного поведения.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83223" y="1719382"/>
            <a:ext cx="2892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8098" y="927107"/>
            <a:ext cx="345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GT Eesti Pro Display" charset="-52"/>
              </a:rPr>
              <a:t>ОПЫТНЫЙ НАСТАВНИК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0570" y="1984375"/>
            <a:ext cx="3215005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Руководители учреждений, реализующих молодежную политику в регионе;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Руководители патриотических </a:t>
            </a:r>
            <a:b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и спортивных клубов;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Руководители молодежных и общественных объединений в регионе.</a:t>
            </a:r>
          </a:p>
          <a:p>
            <a:pPr marL="179705" indent="-179705"/>
            <a:endParaRPr lang="ru-RU" sz="105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1492" y="1190829"/>
            <a:ext cx="345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возраст от 18 лет, опыт от 1 года </a:t>
            </a:r>
            <a:b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на руководящей должности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51542" y="1696806"/>
            <a:ext cx="284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0710" y="927107"/>
            <a:ext cx="345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GT Eesti Pro Display" charset="-52"/>
              </a:rPr>
              <a:t> НАСТАВНИК ЛИДЕР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4977" y="4889759"/>
            <a:ext cx="3102131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Сотрудники силовых структур, </a:t>
            </a:r>
            <a:b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 том числе находящиеся </a:t>
            </a:r>
            <a:b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 отставке (МВД, МЧС, СВР, ФСБ, ФСО, МО РФ, Росгвардия, ФСИН);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Офицеры-слушатели военных вузов;</a:t>
            </a:r>
          </a:p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Участники и ветераны боевых действий.</a:t>
            </a:r>
          </a:p>
          <a:p>
            <a:pPr marL="179705" indent="-179705"/>
            <a:endParaRPr lang="ru-RU" sz="105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  <a:p>
            <a:pPr marL="179705" indent="-179705"/>
            <a:endParaRPr lang="ru-RU" sz="105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  <a:p>
            <a:pPr marL="179705" indent="-179705"/>
            <a:endParaRPr lang="ru-RU" sz="105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  <a:p>
            <a:pPr marL="179705" indent="-179705"/>
            <a:endParaRPr lang="ru-RU" sz="105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  <a:p>
            <a:pPr marL="179705" indent="-179705"/>
            <a:endParaRPr lang="ru-RU" sz="105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6847" y="4631307"/>
            <a:ext cx="2779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4107" y="3850351"/>
            <a:ext cx="3166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RoadRadio" pitchFamily="2" charset="0"/>
              </a:rPr>
              <a:t> НАСТАВНИК НА СЛУЖБЕ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291744" y="4656401"/>
            <a:ext cx="2951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T Eesti Pro Display" charset="-52"/>
                <a:ea typeface="Microsoft YaHei" pitchFamily="34" charset="-122"/>
                <a:cs typeface="Times New Roman" panose="02020603050405020304" pitchFamily="18" charset="0"/>
              </a:rPr>
              <a:t>Целевая аудитория: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73367" y="3860980"/>
            <a:ext cx="345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RoadRadio" pitchFamily="2" charset="0"/>
              </a:rPr>
              <a:t> БЫТЬ ПРИМЕРОМ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943083" y="4902578"/>
            <a:ext cx="16787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0" indent="0" algn="ctr">
              <a:buNone/>
            </a:pPr>
            <a:r>
              <a:rPr lang="ru-RU" sz="800" b="1" dirty="0"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Наставляемые:</a:t>
            </a:r>
          </a:p>
          <a:p>
            <a:pPr marL="0" indent="0">
              <a:buNone/>
            </a:pPr>
            <a:r>
              <a:rPr lang="ru-RU" sz="8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Обучающиеся по программам общего образования, среднего профессионального и высшего образования, подверженные негативным социальным явлением или деструктивным идеологиям, состоящие </a:t>
            </a:r>
          </a:p>
          <a:p>
            <a:pPr marL="0" indent="0">
              <a:buNone/>
            </a:pPr>
            <a:r>
              <a:rPr lang="ru-RU" sz="8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на различных видах профилактического учета, </a:t>
            </a:r>
            <a:br>
              <a:rPr lang="ru-RU" sz="8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8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 отношении которых проводится индивидуальная профилактическая работа.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7743" y="4105508"/>
            <a:ext cx="295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возраст от 18 лет, </a:t>
            </a:r>
            <a:b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опыт не важен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0780" y="6417529"/>
            <a:ext cx="475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2274" y="1199657"/>
            <a:ext cx="346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возраст от 18 лет,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опыт наставничества от 3 лет </a:t>
            </a:r>
          </a:p>
        </p:txBody>
      </p:sp>
      <p:sp>
        <p:nvSpPr>
          <p:cNvPr id="6" name="Скругленный прямоугольник 36"/>
          <p:cNvSpPr/>
          <p:nvPr/>
        </p:nvSpPr>
        <p:spPr>
          <a:xfrm>
            <a:off x="4349448" y="4259857"/>
            <a:ext cx="3468818" cy="2440545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7"/>
          <p:cNvSpPr/>
          <p:nvPr/>
        </p:nvSpPr>
        <p:spPr>
          <a:xfrm>
            <a:off x="4338937" y="3836111"/>
            <a:ext cx="3488400" cy="786994"/>
          </a:xfrm>
          <a:prstGeom prst="roundRect">
            <a:avLst>
              <a:gd name="adj" fmla="val 177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37545" y="4889759"/>
            <a:ext cx="36945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/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Участники и ветераны специальной </a:t>
            </a:r>
            <a:b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05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военной операции.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34144" y="4631307"/>
            <a:ext cx="2832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2051" y="3882420"/>
            <a:ext cx="3455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RoadRadio" pitchFamily="2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RoadRadio" pitchFamily="2" charset="0"/>
              </a:rPr>
              <a:t>СВОй</a:t>
            </a:r>
            <a:r>
              <a:rPr lang="ru-RU" sz="1800" dirty="0">
                <a:solidFill>
                  <a:schemeClr val="bg1"/>
                </a:solidFill>
                <a:latin typeface="RoadRadio" pitchFamily="2" charset="0"/>
              </a:rPr>
              <a:t> НАСТАВНИК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09809" y="4105508"/>
            <a:ext cx="295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возраст от 18 лет, </a:t>
            </a:r>
            <a:b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опыт не важен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519DF7-6746-BAF0-4E65-C14AE9F12465}"/>
              </a:ext>
            </a:extLst>
          </p:cNvPr>
          <p:cNvSpPr txBox="1"/>
          <p:nvPr/>
        </p:nvSpPr>
        <p:spPr>
          <a:xfrm>
            <a:off x="8166056" y="4105508"/>
            <a:ext cx="345580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Команда из наставника (возраст от 25 лет) </a:t>
            </a:r>
            <a:b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и наставляемого (возраст от 16 до 18 лет)</a:t>
            </a:r>
          </a:p>
          <a:p>
            <a:pPr algn="ctr">
              <a:spcAft>
                <a:spcPts val="300"/>
              </a:spcAft>
            </a:pPr>
            <a:endParaRPr lang="ru-RU" sz="1200" dirty="0">
              <a:solidFill>
                <a:schemeClr val="bg1"/>
              </a:solidFill>
              <a:latin typeface="GT Eesti Pro Display" panose="00000500000000000000" pitchFamily="50" charset="-52"/>
              <a:ea typeface="Calibri" panose="020F0502020204030204" pitchFamily="34" charset="0"/>
              <a:cs typeface="GT Eesti Pro Display" panose="00000500000000000000" pitchFamily="50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47E4C84-693D-4D3E-8BB2-B069C95E6063}"/>
              </a:ext>
            </a:extLst>
          </p:cNvPr>
          <p:cNvSpPr/>
          <p:nvPr/>
        </p:nvSpPr>
        <p:spPr>
          <a:xfrm>
            <a:off x="8225727" y="4902578"/>
            <a:ext cx="1797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prstClr val="black"/>
                </a:solidFill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Наставники:</a:t>
            </a:r>
          </a:p>
          <a:p>
            <a:pPr lvl="0"/>
            <a: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Психологи, сотрудники </a:t>
            </a:r>
            <a:b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силовых ведомств </a:t>
            </a:r>
            <a:b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и федеральных структур, образовательных, общественных и некоммерческих организаций, специалисты по работе с детьми </a:t>
            </a:r>
            <a:b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 девиантным поведением.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  <a:p>
            <a:pPr lvl="0"/>
            <a:r>
              <a:rPr lang="ru-RU" sz="800" dirty="0">
                <a:solidFill>
                  <a:prstClr val="black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Опыт работы в сфере профилактики деструктивного поведения от 1 года.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685313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130290" y="4095750"/>
            <a:ext cx="5233670" cy="2430145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15685" y="1336675"/>
            <a:ext cx="5233670" cy="2198370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255" y="1336675"/>
            <a:ext cx="5165090" cy="2198370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4620" y="1025697"/>
            <a:ext cx="3694546" cy="687514"/>
          </a:xfrm>
          <a:prstGeom prst="roundRect">
            <a:avLst>
              <a:gd name="adj" fmla="val 320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All the world is made of faith, and trust, and pixie dust."/>
          <p:cNvSpPr txBox="1"/>
          <p:nvPr/>
        </p:nvSpPr>
        <p:spPr>
          <a:xfrm>
            <a:off x="479093" y="291098"/>
            <a:ext cx="5920952" cy="52133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242423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400" dirty="0">
                <a:solidFill>
                  <a:srgbClr val="C00000"/>
                </a:solidFill>
                <a:latin typeface="GT Eesti Pro Display" charset="-52"/>
              </a:rPr>
              <a:t>ЭТАПЫ </a:t>
            </a:r>
            <a:r>
              <a:rPr lang="ru-RU" sz="3400" dirty="0">
                <a:solidFill>
                  <a:schemeClr val="tx1"/>
                </a:solidFill>
                <a:latin typeface="GT Eesti Pro Display" charset="-52"/>
              </a:rPr>
              <a:t>КОНКУРСА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7490" y="1864311"/>
            <a:ext cx="4668806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Регистрация</a:t>
            </a:r>
          </a:p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Расширенная анкета конкурсанта</a:t>
            </a:r>
          </a:p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Портфолио </a:t>
            </a:r>
          </a:p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Видеовизитка</a:t>
            </a:r>
            <a:endParaRPr lang="ru-RU" dirty="0">
              <a:solidFill>
                <a:schemeClr val="accent1"/>
              </a:solidFill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7016" y="2205329"/>
            <a:ext cx="4833079" cy="7061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>
              <a:lnSpc>
                <a:spcPct val="15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Решение задач патриотического воспитания</a:t>
            </a:r>
          </a:p>
          <a:p>
            <a:pPr marL="179705" indent="-179705">
              <a:lnSpc>
                <a:spcPct val="15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Круговое собеседование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788" y="969263"/>
            <a:ext cx="3796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GT Eesti Pro Display" charset="-52"/>
              </a:rPr>
              <a:t>ОТБОРОЧНЫЙ ЭТАП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31336" y="1816120"/>
            <a:ext cx="1248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365122" y="1888584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3F3032"/>
                </a:solidFill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участников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6754" y="6380449"/>
            <a:ext cx="475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40926" y="1025697"/>
            <a:ext cx="3694546" cy="687514"/>
          </a:xfrm>
          <a:prstGeom prst="roundRect">
            <a:avLst>
              <a:gd name="adj" fmla="val 320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6255" y="4095750"/>
            <a:ext cx="5165090" cy="2417445"/>
          </a:xfrm>
          <a:prstGeom prst="roundRect">
            <a:avLst>
              <a:gd name="adj" fmla="val 7026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4620" y="3752669"/>
            <a:ext cx="3694546" cy="687514"/>
          </a:xfrm>
          <a:prstGeom prst="roundRect">
            <a:avLst>
              <a:gd name="adj" fmla="val 320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34514" y="3717689"/>
            <a:ext cx="3472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latin typeface="GT Eesti Pro Display" charset="-52"/>
              </a:rPr>
              <a:t>ФИНАЛ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70246" y="4521758"/>
            <a:ext cx="1248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400</a:t>
            </a:r>
            <a:endParaRPr lang="ru-RU" sz="1050" dirty="0">
              <a:latin typeface="Montserrat" panose="00000500000000000000" pitchFamily="2" charset="-52"/>
              <a:ea typeface="Jost Light" pitchFamily="2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74029" y="4588166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3F3032"/>
                </a:solidFill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участников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3993" y="4922019"/>
            <a:ext cx="4863849" cy="1106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  <a:ea typeface="Jost Light" pitchFamily="2" charset="-52"/>
              </a:defRPr>
            </a:lvl1pPr>
          </a:lstStyle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Деловая игра </a:t>
            </a:r>
          </a:p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Защита авторского проекта </a:t>
            </a:r>
          </a:p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Военно-спортивная игра</a:t>
            </a:r>
          </a:p>
          <a:p>
            <a:pPr marL="179705" indent="-179705">
              <a:lnSpc>
                <a:spcPct val="120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Образовательный блок</a:t>
            </a:r>
          </a:p>
        </p:txBody>
      </p:sp>
      <p:sp>
        <p:nvSpPr>
          <p:cNvPr id="34" name="Скругленный прямоугольник 29">
            <a:extLst>
              <a:ext uri="{FF2B5EF4-FFF2-40B4-BE49-F238E27FC236}">
                <a16:creationId xmlns:a16="http://schemas.microsoft.com/office/drawing/2014/main" id="{227E9CF7-AB96-42D7-A5C5-5ED94F80559A}"/>
              </a:ext>
            </a:extLst>
          </p:cNvPr>
          <p:cNvSpPr/>
          <p:nvPr/>
        </p:nvSpPr>
        <p:spPr>
          <a:xfrm>
            <a:off x="6385421" y="3761683"/>
            <a:ext cx="3694546" cy="687514"/>
          </a:xfrm>
          <a:prstGeom prst="roundRect">
            <a:avLst>
              <a:gd name="adj" fmla="val 3205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96716" y="3826862"/>
            <a:ext cx="2517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T Eesti Pro Display" charset="-52"/>
              </a:rPr>
              <a:t>ПОБЕДИТЕЛИ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E099AE-87DC-446E-96F7-DA3DCE377196}"/>
              </a:ext>
            </a:extLst>
          </p:cNvPr>
          <p:cNvSpPr txBox="1"/>
          <p:nvPr/>
        </p:nvSpPr>
        <p:spPr>
          <a:xfrm>
            <a:off x="6572336" y="4694358"/>
            <a:ext cx="1248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860000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ru-RU" sz="1200" dirty="0">
              <a:solidFill>
                <a:srgbClr val="860000"/>
              </a:solidFill>
              <a:latin typeface="Montserrat" panose="00000500000000000000" pitchFamily="2" charset="-52"/>
              <a:ea typeface="Jost Light" pitchFamily="2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97CD62-A9A2-49A3-9B29-2B7764DDA0B0}"/>
              </a:ext>
            </a:extLst>
          </p:cNvPr>
          <p:cNvSpPr txBox="1"/>
          <p:nvPr/>
        </p:nvSpPr>
        <p:spPr>
          <a:xfrm>
            <a:off x="6710859" y="5304251"/>
            <a:ext cx="1248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860000"/>
                </a:solidFill>
                <a:latin typeface="Montserrat ExtraBold" panose="000009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D69F29-4D01-40F8-81F3-E6E7053DCB44}"/>
              </a:ext>
            </a:extLst>
          </p:cNvPr>
          <p:cNvSpPr txBox="1"/>
          <p:nvPr/>
        </p:nvSpPr>
        <p:spPr>
          <a:xfrm>
            <a:off x="7196440" y="4823127"/>
            <a:ext cx="3694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участников в каждой номинации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122559-5623-44EA-B94B-EB76AD073827}"/>
              </a:ext>
            </a:extLst>
          </p:cNvPr>
          <p:cNvSpPr txBox="1"/>
          <p:nvPr/>
        </p:nvSpPr>
        <p:spPr>
          <a:xfrm>
            <a:off x="7204863" y="5441052"/>
            <a:ext cx="4222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команды в номинации «Быть примером»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483C2-0D27-0887-2714-F6EA4217D9F2}"/>
              </a:ext>
            </a:extLst>
          </p:cNvPr>
          <p:cNvSpPr txBox="1"/>
          <p:nvPr/>
        </p:nvSpPr>
        <p:spPr>
          <a:xfrm>
            <a:off x="718163" y="1316301"/>
            <a:ext cx="3104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2 марта – 12 мая, онлайн</a:t>
            </a:r>
            <a:endParaRPr lang="ru-RU" sz="160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2F556-EB2D-4D97-83D7-5C324D5CDE21}"/>
              </a:ext>
            </a:extLst>
          </p:cNvPr>
          <p:cNvSpPr txBox="1"/>
          <p:nvPr/>
        </p:nvSpPr>
        <p:spPr>
          <a:xfrm>
            <a:off x="6313726" y="1317171"/>
            <a:ext cx="3104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июнь – август, офлайн</a:t>
            </a:r>
            <a:endParaRPr lang="ru-RU" sz="160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24838" y="983585"/>
            <a:ext cx="3472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>
                <a:latin typeface="Mossport" pitchFamily="50" charset="-52"/>
                <a:ea typeface="Jost Light" pitchFamily="2" charset="-52"/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  <a:latin typeface="GT Eesti Pro Display" charset="-52"/>
              </a:rPr>
              <a:t>ПОЛУФИНАЛ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82B00-2CD9-5112-BD16-9F4537CB0BB4}"/>
              </a:ext>
            </a:extLst>
          </p:cNvPr>
          <p:cNvSpPr txBox="1"/>
          <p:nvPr/>
        </p:nvSpPr>
        <p:spPr>
          <a:xfrm>
            <a:off x="737657" y="4050924"/>
            <a:ext cx="3104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сентябрь – октябрь, офлайн</a:t>
            </a:r>
            <a:endParaRPr lang="ru-RU" sz="160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80888" cy="6853131"/>
          </a:xfrm>
          <a:prstGeom prst="rect">
            <a:avLst/>
          </a:prstGeom>
        </p:spPr>
      </p:pic>
      <p:sp>
        <p:nvSpPr>
          <p:cNvPr id="33" name="Прямоугольник: скругленные углы 43"/>
          <p:cNvSpPr/>
          <p:nvPr/>
        </p:nvSpPr>
        <p:spPr>
          <a:xfrm>
            <a:off x="7627334" y="1429966"/>
            <a:ext cx="4048729" cy="3608962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8"/>
          <p:cNvSpPr/>
          <p:nvPr/>
        </p:nvSpPr>
        <p:spPr>
          <a:xfrm>
            <a:off x="514718" y="5669729"/>
            <a:ext cx="11672706" cy="81105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19504" y="5705042"/>
            <a:ext cx="11475219" cy="1048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РЕЗУЛЬТАТ: </a:t>
            </a:r>
            <a:r>
              <a:rPr lang="ru-RU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СОЗДАН ЦИФРОВОЙ ПРОФИЛЬ УЧАСТНИКА, ОСВОЕНЫ НОВЫЕ СПОСОБЫ </a:t>
            </a:r>
            <a:br>
              <a:rPr lang="ru-RU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</a:br>
            <a:r>
              <a:rPr lang="ru-RU" dirty="0">
                <a:solidFill>
                  <a:schemeClr val="bg1"/>
                </a:solidFill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rPr>
              <a:t>И ПРИЕМЫ ПАТРИОТИЧЕСКОЙ НАСТАВНИЧЕСКОЙ ДЕЯТЕЛЬНОСТИ</a:t>
            </a:r>
          </a:p>
          <a:p>
            <a:pPr>
              <a:lnSpc>
                <a:spcPct val="70000"/>
              </a:lnSpc>
              <a:spcAft>
                <a:spcPts val="800"/>
              </a:spcAft>
            </a:pPr>
            <a:endParaRPr lang="ru-RU" dirty="0">
              <a:solidFill>
                <a:schemeClr val="bg1"/>
              </a:solidFill>
              <a:latin typeface="GT Eesti Pro Display" panose="00000500000000000000" pitchFamily="50" charset="-52"/>
              <a:ea typeface="Calibri" panose="020F0502020204030204" pitchFamily="34" charset="0"/>
              <a:cs typeface="GT Eesti Pro Display" panose="00000500000000000000" pitchFamily="50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01545" y="6377693"/>
            <a:ext cx="47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01545" y="6426182"/>
            <a:ext cx="475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3" name="Стрелка: вправо 2"/>
          <p:cNvSpPr/>
          <p:nvPr/>
        </p:nvSpPr>
        <p:spPr>
          <a:xfrm>
            <a:off x="6260939" y="3005853"/>
            <a:ext cx="1042887" cy="470116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140C34D-D619-4359-84EF-B2434AAC618B}"/>
              </a:ext>
            </a:extLst>
          </p:cNvPr>
          <p:cNvGrpSpPr/>
          <p:nvPr/>
        </p:nvGrpSpPr>
        <p:grpSpPr>
          <a:xfrm>
            <a:off x="523875" y="2338717"/>
            <a:ext cx="5509983" cy="756490"/>
            <a:chOff x="523792" y="3656529"/>
            <a:chExt cx="5509983" cy="756490"/>
          </a:xfrm>
        </p:grpSpPr>
        <p:sp>
          <p:nvSpPr>
            <p:cNvPr id="25" name="Прямоугольник: скругленные углы 43"/>
            <p:cNvSpPr/>
            <p:nvPr/>
          </p:nvSpPr>
          <p:spPr>
            <a:xfrm>
              <a:off x="601168" y="3656529"/>
              <a:ext cx="5115603" cy="756066"/>
            </a:xfrm>
            <a:prstGeom prst="roundRect">
              <a:avLst>
                <a:gd name="adj" fmla="val 7778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381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1661" y="3856571"/>
              <a:ext cx="4952114" cy="376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Расширенная анкета конкурсанта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23792" y="3657019"/>
              <a:ext cx="112712" cy="756000"/>
            </a:xfrm>
            <a:prstGeom prst="rect">
              <a:avLst/>
            </a:prstGeom>
            <a:solidFill>
              <a:srgbClr val="E2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1B6158C-69AD-4AB3-B813-E50D9A2067F7}"/>
              </a:ext>
            </a:extLst>
          </p:cNvPr>
          <p:cNvGrpSpPr/>
          <p:nvPr/>
        </p:nvGrpSpPr>
        <p:grpSpPr>
          <a:xfrm>
            <a:off x="523875" y="1419005"/>
            <a:ext cx="5192979" cy="763262"/>
            <a:chOff x="523792" y="2288582"/>
            <a:chExt cx="5192979" cy="76326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601168" y="2288582"/>
              <a:ext cx="5115603" cy="756066"/>
            </a:xfrm>
            <a:prstGeom prst="roundRect">
              <a:avLst>
                <a:gd name="adj" fmla="val 7778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381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1661" y="2479496"/>
              <a:ext cx="2558863" cy="388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Регистрация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3792" y="2295844"/>
              <a:ext cx="112712" cy="756000"/>
            </a:xfrm>
            <a:prstGeom prst="rect">
              <a:avLst/>
            </a:prstGeom>
            <a:solidFill>
              <a:srgbClr val="E2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8181810" y="757407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Montserrat ExtraBold" panose="000009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93B34B03-D6CF-4D57-99A8-DDA152C38339}"/>
              </a:ext>
            </a:extLst>
          </p:cNvPr>
          <p:cNvSpPr txBox="1"/>
          <p:nvPr/>
        </p:nvSpPr>
        <p:spPr>
          <a:xfrm>
            <a:off x="408275" y="180774"/>
            <a:ext cx="7111308" cy="758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C00000"/>
                </a:solidFill>
                <a:latin typeface="GT Eesti Pro Display" charset="-52"/>
                <a:ea typeface="Montserrat Bold" panose="00000800000000000000"/>
                <a:cs typeface="Montserrat Bold" panose="00000800000000000000"/>
              </a:rPr>
              <a:t>ОТБОРОЧНЫЙ ЭТАП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487AA7-CBCB-4CE4-B8AF-459A1EC770D5}"/>
              </a:ext>
            </a:extLst>
          </p:cNvPr>
          <p:cNvSpPr txBox="1"/>
          <p:nvPr/>
        </p:nvSpPr>
        <p:spPr>
          <a:xfrm>
            <a:off x="434044" y="727475"/>
            <a:ext cx="7085539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КЛЮЧЕВЫХ КОМПЕТЕНЦИЙ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AE68FBF-DE75-4DFA-90F8-41E2BCD3172A}"/>
              </a:ext>
            </a:extLst>
          </p:cNvPr>
          <p:cNvGrpSpPr/>
          <p:nvPr/>
        </p:nvGrpSpPr>
        <p:grpSpPr>
          <a:xfrm>
            <a:off x="523875" y="3211653"/>
            <a:ext cx="5270574" cy="1885641"/>
            <a:chOff x="523875" y="3211655"/>
            <a:chExt cx="5270574" cy="1109293"/>
          </a:xfrm>
        </p:grpSpPr>
        <p:sp>
          <p:nvSpPr>
            <p:cNvPr id="42" name="Прямоугольник: скругленные углы 43">
              <a:extLst>
                <a:ext uri="{FF2B5EF4-FFF2-40B4-BE49-F238E27FC236}">
                  <a16:creationId xmlns:a16="http://schemas.microsoft.com/office/drawing/2014/main" id="{5BB53D24-8A99-435D-ACD8-914C5BAF20D1}"/>
                </a:ext>
              </a:extLst>
            </p:cNvPr>
            <p:cNvSpPr/>
            <p:nvPr/>
          </p:nvSpPr>
          <p:spPr>
            <a:xfrm>
              <a:off x="580233" y="3211655"/>
              <a:ext cx="5115603" cy="1031812"/>
            </a:xfrm>
            <a:prstGeom prst="roundRect">
              <a:avLst>
                <a:gd name="adj" fmla="val 7778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381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9DAC65E6-66F5-47A1-9AAB-E2728A32119A}"/>
                </a:ext>
              </a:extLst>
            </p:cNvPr>
            <p:cNvSpPr/>
            <p:nvPr/>
          </p:nvSpPr>
          <p:spPr>
            <a:xfrm>
              <a:off x="523875" y="3218917"/>
              <a:ext cx="112712" cy="1031722"/>
            </a:xfrm>
            <a:prstGeom prst="rect">
              <a:avLst/>
            </a:prstGeom>
            <a:solidFill>
              <a:srgbClr val="E2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A94E6A1-E88C-409F-AE21-D247C8CCB6A8}"/>
                </a:ext>
              </a:extLst>
            </p:cNvPr>
            <p:cNvSpPr txBox="1"/>
            <p:nvPr/>
          </p:nvSpPr>
          <p:spPr>
            <a:xfrm>
              <a:off x="1033572" y="3277214"/>
              <a:ext cx="4760877" cy="1043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В</a:t>
              </a:r>
              <a:r>
                <a:rPr lang="ru-RU" sz="1800" dirty="0">
                  <a:effectLst/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идеовизитка</a:t>
              </a:r>
              <a:r>
                <a:rPr lang="ru-RU" dirty="0"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:</a:t>
              </a:r>
              <a:br>
                <a:rPr lang="ru-RU" sz="1800" dirty="0">
                  <a:effectLst/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</a:br>
              <a:r>
                <a:rPr lang="ru-RU" sz="1800" dirty="0">
                  <a:effectLst/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Ответ на вопрос «Я считаю себя наставником, потому </a:t>
              </a:r>
              <a:r>
                <a:rPr lang="ru-RU" dirty="0"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что…?» и рассказ </a:t>
              </a:r>
              <a:br>
                <a:rPr lang="ru-RU" dirty="0"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</a:br>
              <a:r>
                <a:rPr lang="ru-RU" dirty="0">
                  <a:latin typeface="GT Eesti Pro Display" panose="00000500000000000000" pitchFamily="50" charset="-52"/>
                  <a:ea typeface="Calibri" panose="020F0502020204030204" pitchFamily="34" charset="0"/>
                  <a:cs typeface="GT Eesti Pro Display" panose="00000500000000000000" pitchFamily="50" charset="-52"/>
                </a:rPr>
                <a:t>о результатах наставнической деятельности</a:t>
              </a:r>
              <a:endParaRPr lang="ru-RU" sz="1800" dirty="0">
                <a:effectLst/>
                <a:latin typeface="GT Eesti Pro Display" panose="00000500000000000000" pitchFamily="50" charset="-52"/>
                <a:ea typeface="Calibri" panose="020F0502020204030204" pitchFamily="34" charset="0"/>
                <a:cs typeface="GT Eesti Pro Display" panose="00000500000000000000" pitchFamily="50" charset="-52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4486A3-8C2D-4E89-813A-CCD99F24B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2" y="1447475"/>
            <a:ext cx="3133279" cy="313327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9B10F1-14B1-4003-A2BE-E8CBAF3F342E}"/>
              </a:ext>
            </a:extLst>
          </p:cNvPr>
          <p:cNvSpPr/>
          <p:nvPr/>
        </p:nvSpPr>
        <p:spPr>
          <a:xfrm>
            <a:off x="8256450" y="4534324"/>
            <a:ext cx="2980304" cy="408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Ссылка на регистрацию</a:t>
            </a:r>
          </a:p>
        </p:txBody>
      </p:sp>
    </p:spTree>
    <p:extLst>
      <p:ext uri="{BB962C8B-B14F-4D97-AF65-F5344CB8AC3E}">
        <p14:creationId xmlns:p14="http://schemas.microsoft.com/office/powerpoint/2010/main" val="294799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B47D5D-0C8D-28C3-5095-C9F4FAA35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80888" cy="6853131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392001" y="212503"/>
            <a:ext cx="11284062" cy="60407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3200" dirty="0">
                <a:solidFill>
                  <a:srgbClr val="C00000"/>
                </a:solidFill>
                <a:latin typeface="GT Eesti Pro Display" charset="-52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ГЕОГРАФИЯ ПРОВЕДЕНИЯ </a:t>
            </a:r>
            <a:r>
              <a:rPr lang="ru-RU" sz="3200" dirty="0">
                <a:latin typeface="GT Eesti Pro Display" charset="-52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КОНКУРСА</a:t>
            </a: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1A227150-21DB-4F19-AD15-9ACEC7678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391"/>
              </p:ext>
            </p:extLst>
          </p:nvPr>
        </p:nvGraphicFramePr>
        <p:xfrm>
          <a:off x="500743" y="1029812"/>
          <a:ext cx="11157857" cy="52820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40590">
                  <a:extLst>
                    <a:ext uri="{9D8B030D-6E8A-4147-A177-3AD203B41FA5}">
                      <a16:colId xmlns:a16="http://schemas.microsoft.com/office/drawing/2014/main" val="1218922453"/>
                    </a:ext>
                  </a:extLst>
                </a:gridCol>
                <a:gridCol w="6917267">
                  <a:extLst>
                    <a:ext uri="{9D8B030D-6E8A-4147-A177-3AD203B41FA5}">
                      <a16:colId xmlns:a16="http://schemas.microsoft.com/office/drawing/2014/main" val="1631783430"/>
                    </a:ext>
                  </a:extLst>
                </a:gridCol>
              </a:tblGrid>
              <a:tr h="635702">
                <a:tc>
                  <a:txBody>
                    <a:bodyPr/>
                    <a:lstStyle/>
                    <a:p>
                      <a:pPr lvl="0" algn="ctr"/>
                      <a:r>
                        <a:rPr lang="ru-RU" sz="2400" dirty="0">
                          <a:solidFill>
                            <a:srgbClr val="860000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Федеральный округ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400" dirty="0">
                          <a:solidFill>
                            <a:srgbClr val="860000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Регион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5247909"/>
                  </a:ext>
                </a:extLst>
              </a:tr>
              <a:tr h="750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GT Eesti Pro Display Bold" charset="-52"/>
                          <a:cs typeface="GT Eesti Pro Display Bold" panose="00000500000000000000" pitchFamily="50" charset="-52"/>
                        </a:rPr>
                        <a:t>Сибирский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Красноярск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21-24 июня 2026 г.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GT Eesti Pro Display" panose="00000500000000000000" pitchFamily="50" charset="-52"/>
                        <a:ea typeface="+mn-ea"/>
                        <a:cs typeface="GT Eesti Pro Display" panose="000005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637317"/>
                  </a:ext>
                </a:extLst>
              </a:tr>
              <a:tr h="7084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  <a:t>Дальневосточный</a:t>
                      </a:r>
                      <a:endParaRPr lang="ru-RU" sz="1600" b="1" dirty="0">
                        <a:latin typeface="GT Eesti Pro Display Bold" panose="00000500000000000000" pitchFamily="50" charset="-52"/>
                        <a:cs typeface="GT Eesti Pro Display Bold" panose="000005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Владивосток </a:t>
                      </a:r>
                      <a:br>
                        <a:rPr lang="ru-RU" sz="1600" b="0" kern="120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</a:b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27-30 июня 2026 г.</a:t>
                      </a:r>
                      <a:endParaRPr lang="ru-RU" sz="1600" dirty="0"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764729"/>
                  </a:ext>
                </a:extLst>
              </a:tr>
              <a:tr h="713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  <a:t>Уральский и Приволжский</a:t>
                      </a:r>
                      <a:endParaRPr lang="ru-RU" sz="1600" b="1" dirty="0">
                        <a:latin typeface="GT Eesti Pro Display Bold" panose="00000500000000000000" pitchFamily="50" charset="-52"/>
                        <a:cs typeface="GT Eesti Pro Display Bold" panose="000005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 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(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регион на согласовании)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Июль-август 2026 г.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GT Eesti Pro Display" panose="00000500000000000000" pitchFamily="50" charset="-52"/>
                        <a:ea typeface="+mn-ea"/>
                        <a:cs typeface="GT Eesti Pro Display" panose="000005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683158"/>
                  </a:ext>
                </a:extLst>
              </a:tr>
              <a:tr h="7903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  <a:t>Южный и Северо-Кавказский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Волгоград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16-19 июля 2026 г.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GT Eesti Pro Display" panose="00000500000000000000" pitchFamily="50" charset="-52"/>
                        <a:ea typeface="+mn-ea"/>
                        <a:cs typeface="GT Eesti Pro Display" panose="000005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010178"/>
                  </a:ext>
                </a:extLst>
              </a:tr>
              <a:tr h="866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  <a:t>Центральный и Северо-Западный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GT Eesti Pro Display Bold" panose="00000500000000000000" pitchFamily="50" charset="-52"/>
                        <a:ea typeface="+mn-ea"/>
                        <a:cs typeface="GT Eesti Pro Display Bold" panose="000005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Суздаль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 </a:t>
                      </a:r>
                      <a:b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</a:br>
                      <a:r>
                        <a:rPr lang="ru-RU" sz="1600" dirty="0"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17-20 августа 2026 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г.</a:t>
                      </a:r>
                      <a:endParaRPr lang="ru-RU" sz="1600" dirty="0"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68181"/>
                  </a:ext>
                </a:extLst>
              </a:tr>
              <a:tr h="817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  <a:t>Центральный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  <a:t> </a:t>
                      </a:r>
                      <a:br>
                        <a:rPr lang="ru-RU" sz="1600" b="1" kern="1200" baseline="0" dirty="0">
                          <a:solidFill>
                            <a:schemeClr val="tx1"/>
                          </a:solidFill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</a:b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GT Eesti Pro Display Bold" panose="00000500000000000000" pitchFamily="50" charset="-52"/>
                          <a:cs typeface="GT Eesti Pro Display Bold" panose="00000500000000000000" pitchFamily="50" charset="-52"/>
                        </a:rPr>
                        <a:t>(финал)</a:t>
                      </a:r>
                      <a:endParaRPr lang="ru-RU" sz="1600" b="1" dirty="0">
                        <a:latin typeface="GT Eesti Pro Display Bold" panose="00000500000000000000" pitchFamily="50" charset="-52"/>
                        <a:cs typeface="GT Eesti Pro Display Bold" panose="000005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Определяется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GT Eesti Pro Display" panose="00000500000000000000" pitchFamily="50" charset="-52"/>
                        <a:ea typeface="+mn-ea"/>
                        <a:cs typeface="GT Eesti Pro Display" panose="000005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8977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28FA79-66C9-4A57-B165-4FB78E402E06}"/>
              </a:ext>
            </a:extLst>
          </p:cNvPr>
          <p:cNvSpPr txBox="1"/>
          <p:nvPr/>
        </p:nvSpPr>
        <p:spPr>
          <a:xfrm>
            <a:off x="11587335" y="6404981"/>
            <a:ext cx="514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9D5D-EBAC-F435-FDC9-554E462F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4EFDA5-DE02-3DAB-878F-8FD385096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80888" cy="6853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DA31B-FD96-9B7C-BA4C-851364E58C7A}"/>
              </a:ext>
            </a:extLst>
          </p:cNvPr>
          <p:cNvSpPr txBox="1"/>
          <p:nvPr/>
        </p:nvSpPr>
        <p:spPr>
          <a:xfrm>
            <a:off x="395731" y="299345"/>
            <a:ext cx="88505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000" b="1" spc="-1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2" charset="-52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GT Eesti Pro Display" charset="-52"/>
              </a:rPr>
              <a:t>КОНТАКТЫ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C9CE9-5C74-5CEE-7E3E-A88FA33530FC}"/>
              </a:ext>
            </a:extLst>
          </p:cNvPr>
          <p:cNvSpPr txBox="1"/>
          <p:nvPr/>
        </p:nvSpPr>
        <p:spPr>
          <a:xfrm>
            <a:off x="1143274" y="2024417"/>
            <a:ext cx="4234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+7 (499) 967-86-70 (доб. 7037)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C2760-6F08-AE7A-C9F0-CCB6031CA7A2}"/>
              </a:ext>
            </a:extLst>
          </p:cNvPr>
          <p:cNvSpPr txBox="1"/>
          <p:nvPr/>
        </p:nvSpPr>
        <p:spPr>
          <a:xfrm>
            <a:off x="1163221" y="2581819"/>
            <a:ext cx="3677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b.anekazatsya@yandex.ru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1FA896-9E78-4B87-B9C2-61A6E29BD429}"/>
              </a:ext>
            </a:extLst>
          </p:cNvPr>
          <p:cNvSpPr txBox="1"/>
          <p:nvPr/>
        </p:nvSpPr>
        <p:spPr>
          <a:xfrm>
            <a:off x="423810" y="966789"/>
            <a:ext cx="7873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Отдел реализации деятельности Всероссийского конкурса </a:t>
            </a:r>
            <a:br>
              <a:rPr lang="ru-RU" b="0" i="0" dirty="0"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b="0" i="0" dirty="0"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«Быть, а не казаться» Управления по развитию наставничества </a:t>
            </a:r>
            <a:br>
              <a:rPr lang="ru-RU" b="0" i="0" dirty="0"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b="0" i="0" dirty="0"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ФГБУ МП МЦ «Роспатриотцентр» </a:t>
            </a:r>
            <a:endParaRPr lang="ru-RU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9CEBB5-2AC2-6496-B91F-94010DC21C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37" y="2070987"/>
            <a:ext cx="420233" cy="4210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903EE0-4247-A852-E2D3-1BA9D32AA9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884" y="2664591"/>
            <a:ext cx="460126" cy="3064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3C19E0-A1FE-4EBD-228D-55936005D707}"/>
              </a:ext>
            </a:extLst>
          </p:cNvPr>
          <p:cNvSpPr txBox="1"/>
          <p:nvPr/>
        </p:nvSpPr>
        <p:spPr>
          <a:xfrm>
            <a:off x="11553468" y="6314016"/>
            <a:ext cx="548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Century Gothic" panose="020B0502020202020204" pitchFamily="34" charset="0"/>
              </a:rPr>
              <a:t>14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5AC5F-3DB6-D4A6-5455-E4FEA674F85E}"/>
              </a:ext>
            </a:extLst>
          </p:cNvPr>
          <p:cNvSpPr txBox="1"/>
          <p:nvPr/>
        </p:nvSpPr>
        <p:spPr>
          <a:xfrm>
            <a:off x="423811" y="3542083"/>
            <a:ext cx="6304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Дюпина Наталья Константиновна,</a:t>
            </a:r>
          </a:p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начальник Управления по развитию наставничества </a:t>
            </a:r>
            <a:b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ФГБУ МП МЦ «Роспатриотцентр»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B515DF-E3B3-BF6F-0AC1-24DF0FB0AA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37" y="4571513"/>
            <a:ext cx="420233" cy="421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34E573-395C-2896-B7AC-D7482DE894BC}"/>
              </a:ext>
            </a:extLst>
          </p:cNvPr>
          <p:cNvSpPr txBox="1"/>
          <p:nvPr/>
        </p:nvSpPr>
        <p:spPr>
          <a:xfrm>
            <a:off x="1123328" y="4582006"/>
            <a:ext cx="4234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+7 (918) 569-88-91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F39A1-44E6-B4ED-6E10-D5D236E826B6}"/>
              </a:ext>
            </a:extLst>
          </p:cNvPr>
          <p:cNvSpPr txBox="1"/>
          <p:nvPr/>
        </p:nvSpPr>
        <p:spPr>
          <a:xfrm>
            <a:off x="423810" y="5329489"/>
            <a:ext cx="66246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Уналбаева Светлана Валерьевна,</a:t>
            </a:r>
          </a:p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начальник отдела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C59C0-DC23-69D0-2829-D9D8A72714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36" y="6051142"/>
            <a:ext cx="420233" cy="421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72CA02-D742-C699-C782-F26CE42F439F}"/>
              </a:ext>
            </a:extLst>
          </p:cNvPr>
          <p:cNvSpPr txBox="1"/>
          <p:nvPr/>
        </p:nvSpPr>
        <p:spPr>
          <a:xfrm>
            <a:off x="1143273" y="6037375"/>
            <a:ext cx="4234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+7 (926) 348-42-22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8A13C7-9607-4C04-8F20-8F2A8B8C5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98" y="2494624"/>
            <a:ext cx="1518084" cy="1518084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1058AF0-78A3-40EC-BCA7-FC4B3DCF988C}"/>
              </a:ext>
            </a:extLst>
          </p:cNvPr>
          <p:cNvSpPr/>
          <p:nvPr/>
        </p:nvSpPr>
        <p:spPr>
          <a:xfrm>
            <a:off x="9792068" y="3048224"/>
            <a:ext cx="192645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374CBB-4F92-F060-0DA6-C4EAF4F64F6C}"/>
              </a:ext>
            </a:extLst>
          </p:cNvPr>
          <p:cNvSpPr/>
          <p:nvPr/>
        </p:nvSpPr>
        <p:spPr>
          <a:xfrm>
            <a:off x="9729925" y="996772"/>
            <a:ext cx="175777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GT Eesti Pro Display" charset="-52"/>
                <a:ea typeface="Calibri" panose="020F0502020204030204" pitchFamily="34" charset="0"/>
                <a:cs typeface="Times New Roman" panose="02020603050405020304" pitchFamily="18" charset="0"/>
              </a:rPr>
              <a:t>Сайт конкурса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337AF7-D763-95C8-C4D5-9EBB1CF38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17" y="384609"/>
            <a:ext cx="1675009" cy="1675009"/>
          </a:xfrm>
          <a:prstGeom prst="rect">
            <a:avLst/>
          </a:prstGeom>
        </p:spPr>
      </p:pic>
      <p:pic>
        <p:nvPicPr>
          <p:cNvPr id="23" name="Рисунок 22" descr="qrcod на заявочную компанию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43168" y="4444013"/>
            <a:ext cx="1589104" cy="15891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88498" y="4678531"/>
            <a:ext cx="2216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20613"/>
              </a:buClr>
              <a:buSzTx/>
              <a:buFontTx/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Ссылка на папку </a:t>
            </a:r>
            <a:br>
              <a:rPr lang="ru-RU" sz="1600" dirty="0">
                <a:solidFill>
                  <a:srgbClr val="C00000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600" dirty="0">
                <a:solidFill>
                  <a:srgbClr val="C00000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 материалами </a:t>
            </a:r>
            <a:br>
              <a:rPr lang="ru-RU" sz="1600" dirty="0">
                <a:solidFill>
                  <a:srgbClr val="C00000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600" dirty="0">
                <a:solidFill>
                  <a:srgbClr val="C00000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для проведения заявочной кампании </a:t>
            </a:r>
          </a:p>
        </p:txBody>
      </p:sp>
    </p:spTree>
    <p:extLst>
      <p:ext uri="{BB962C8B-B14F-4D97-AF65-F5344CB8AC3E}">
        <p14:creationId xmlns:p14="http://schemas.microsoft.com/office/powerpoint/2010/main" val="401477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20886E2-9A51-4D22-1DB8-CBA82FC968A3}"/>
              </a:ext>
            </a:extLst>
          </p:cNvPr>
          <p:cNvSpPr/>
          <p:nvPr/>
        </p:nvSpPr>
        <p:spPr>
          <a:xfrm>
            <a:off x="532884" y="3296768"/>
            <a:ext cx="7955748" cy="2863100"/>
          </a:xfrm>
          <a:prstGeom prst="roundRect">
            <a:avLst>
              <a:gd name="adj" fmla="val 15572"/>
            </a:avLst>
          </a:prstGeom>
          <a:solidFill>
            <a:schemeClr val="bg1"/>
          </a:solidFill>
          <a:ln w="19050">
            <a:solidFill>
              <a:srgbClr val="97010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97" y="289803"/>
            <a:ext cx="1111907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tabLst>
                <a:tab pos="3941445" algn="l"/>
              </a:tabLst>
            </a:pPr>
            <a:r>
              <a:rPr lang="ru-RU" sz="3400" dirty="0">
                <a:latin typeface="GT Eesti Pro Display" charset="-52"/>
                <a:sym typeface="Montserrat Bold" panose="00000800000000000000"/>
              </a:rPr>
              <a:t>ВСЕРОССИЙСКИЙ КОНКУРС НАСТАВНИКОВ </a:t>
            </a:r>
            <a:br>
              <a:rPr lang="ru-RU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GT Eesti Pro Display" charset="-52"/>
                <a:sym typeface="Montserrat Bold" panose="00000800000000000000"/>
              </a:rPr>
            </a:br>
            <a:r>
              <a:rPr lang="ru-RU" sz="3400" dirty="0">
                <a:solidFill>
                  <a:srgbClr val="C00000"/>
                </a:solidFill>
                <a:latin typeface="GT Eesti Pro Display" charset="-52"/>
                <a:sym typeface="Montserrat Bold" panose="00000800000000000000"/>
              </a:rPr>
              <a:t>«БЫТЬ, А НЕ КАЗАТЬСЯ»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624" y="1219924"/>
            <a:ext cx="786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Проводится с 2024 года по поручению Президента России Владимира Путина, </a:t>
            </a:r>
            <a:br>
              <a:rPr lang="ru-RU" spc="-1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pc="-1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 2025 года в рамках национального проекта «Молодежь и дети»*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8DB28BF-43E3-487C-B907-B00022D243E1}"/>
              </a:ext>
            </a:extLst>
          </p:cNvPr>
          <p:cNvSpPr/>
          <p:nvPr/>
        </p:nvSpPr>
        <p:spPr>
          <a:xfrm>
            <a:off x="533496" y="2128868"/>
            <a:ext cx="7955748" cy="880143"/>
          </a:xfrm>
          <a:prstGeom prst="roundRect">
            <a:avLst>
              <a:gd name="adj" fmla="val 32283"/>
            </a:avLst>
          </a:prstGeom>
          <a:solidFill>
            <a:schemeClr val="bg1"/>
          </a:solidFill>
          <a:ln w="19050">
            <a:solidFill>
              <a:srgbClr val="97010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37D40C-DF41-44CD-9548-B14F03CFCF55}"/>
              </a:ext>
            </a:extLst>
          </p:cNvPr>
          <p:cNvSpPr/>
          <p:nvPr/>
        </p:nvSpPr>
        <p:spPr>
          <a:xfrm>
            <a:off x="1109407" y="1994512"/>
            <a:ext cx="883228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5B5C9-5F6A-446E-ADB7-4FD5CF1D6BE4}"/>
              </a:ext>
            </a:extLst>
          </p:cNvPr>
          <p:cNvSpPr txBox="1"/>
          <p:nvPr/>
        </p:nvSpPr>
        <p:spPr>
          <a:xfrm>
            <a:off x="1150729" y="1937302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T Eesti Pro Display" charset="-52"/>
              </a:rPr>
              <a:t>ЦЕЛЬ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6B6EFE-F78A-4E59-9DA9-6D1F26F332BD}"/>
              </a:ext>
            </a:extLst>
          </p:cNvPr>
          <p:cNvSpPr txBox="1"/>
          <p:nvPr/>
        </p:nvSpPr>
        <p:spPr>
          <a:xfrm>
            <a:off x="856034" y="2250917"/>
            <a:ext cx="7597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развитие сферы наставничества для совершенствования механизмов патриотического воспитания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6B332CF-2206-BB77-251A-28EAA9577D52}"/>
              </a:ext>
            </a:extLst>
          </p:cNvPr>
          <p:cNvGrpSpPr/>
          <p:nvPr/>
        </p:nvGrpSpPr>
        <p:grpSpPr>
          <a:xfrm>
            <a:off x="1060814" y="3418289"/>
            <a:ext cx="7336795" cy="2653407"/>
            <a:chOff x="1063719" y="3431784"/>
            <a:chExt cx="7058477" cy="26534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8E59C3-098B-1C8F-05A7-5204DFCCB5AC}"/>
                </a:ext>
              </a:extLst>
            </p:cNvPr>
            <p:cNvSpPr txBox="1"/>
            <p:nvPr/>
          </p:nvSpPr>
          <p:spPr>
            <a:xfrm>
              <a:off x="1091523" y="3431784"/>
              <a:ext cx="7030673" cy="673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</a:pPr>
              <a:r>
                <a:rPr lang="ru-RU" dirty="0"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Выявление лучших практик в системе патриотического воспитания </a:t>
              </a:r>
              <a:br>
                <a:rPr lang="ru-RU" dirty="0"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</a:br>
              <a:r>
                <a:rPr lang="ru-RU" dirty="0"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и молодежной политики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8B1188-8B32-FEC5-E02C-491A02AADB27}"/>
                </a:ext>
              </a:extLst>
            </p:cNvPr>
            <p:cNvSpPr txBox="1"/>
            <p:nvPr/>
          </p:nvSpPr>
          <p:spPr>
            <a:xfrm>
              <a:off x="1082032" y="4058622"/>
              <a:ext cx="7021851" cy="673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</a:pPr>
              <a:r>
                <a:rPr lang="ru-RU" dirty="0"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Формирование кадрового резерва наставников, создание карьерных лифтов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686C899-DF49-E3A0-FFED-9C9C1993F5C5}"/>
                </a:ext>
              </a:extLst>
            </p:cNvPr>
            <p:cNvSpPr/>
            <p:nvPr/>
          </p:nvSpPr>
          <p:spPr>
            <a:xfrm>
              <a:off x="1065897" y="5412122"/>
              <a:ext cx="7021851" cy="673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</a:pPr>
              <a:r>
                <a:rPr lang="ru-RU" dirty="0"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Социальная адаптация и ресоциализация участников боевых действий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A9D3F3-E7D2-900E-C326-920AEC01A2C0}"/>
                </a:ext>
              </a:extLst>
            </p:cNvPr>
            <p:cNvSpPr txBox="1"/>
            <p:nvPr/>
          </p:nvSpPr>
          <p:spPr>
            <a:xfrm>
              <a:off x="1063719" y="4736780"/>
              <a:ext cx="7003415" cy="673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</a:pPr>
              <a:r>
                <a:rPr lang="ru-RU" dirty="0"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Развитие сообщества наставников в сфере патриотического воспитания</a:t>
              </a:r>
            </a:p>
          </p:txBody>
        </p:sp>
      </p:grpSp>
      <p:sp>
        <p:nvSpPr>
          <p:cNvPr id="32" name="Овал 31">
            <a:extLst>
              <a:ext uri="{FF2B5EF4-FFF2-40B4-BE49-F238E27FC236}">
                <a16:creationId xmlns:a16="http://schemas.microsoft.com/office/drawing/2014/main" id="{4966B29F-171D-1914-920A-CE6694FFA874}"/>
              </a:ext>
            </a:extLst>
          </p:cNvPr>
          <p:cNvSpPr/>
          <p:nvPr/>
        </p:nvSpPr>
        <p:spPr>
          <a:xfrm>
            <a:off x="839972" y="3565783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A0D0A162-7A93-AF38-F828-A46283300362}"/>
              </a:ext>
            </a:extLst>
          </p:cNvPr>
          <p:cNvSpPr/>
          <p:nvPr/>
        </p:nvSpPr>
        <p:spPr>
          <a:xfrm>
            <a:off x="845351" y="4182137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AF937BB-8B41-1BB0-91C9-B6D21522D5B0}"/>
              </a:ext>
            </a:extLst>
          </p:cNvPr>
          <p:cNvSpPr/>
          <p:nvPr/>
        </p:nvSpPr>
        <p:spPr>
          <a:xfrm>
            <a:off x="850730" y="4865413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7F9DA74-97F5-256D-ADF2-70063B99AF56}"/>
              </a:ext>
            </a:extLst>
          </p:cNvPr>
          <p:cNvSpPr/>
          <p:nvPr/>
        </p:nvSpPr>
        <p:spPr>
          <a:xfrm>
            <a:off x="861487" y="5532307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78B12F-CB75-7622-D39F-AE65853BBF44}"/>
              </a:ext>
            </a:extLst>
          </p:cNvPr>
          <p:cNvSpPr/>
          <p:nvPr/>
        </p:nvSpPr>
        <p:spPr>
          <a:xfrm>
            <a:off x="1150729" y="3138679"/>
            <a:ext cx="1145904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55103E-0B74-74F7-D662-D6AFAC1E3580}"/>
              </a:ext>
            </a:extLst>
          </p:cNvPr>
          <p:cNvSpPr txBox="1"/>
          <p:nvPr/>
        </p:nvSpPr>
        <p:spPr>
          <a:xfrm>
            <a:off x="1150729" y="3100976"/>
            <a:ext cx="110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T Eesti Pro Display" charset="-52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A8F66-ED49-1F92-5784-95CF5403C1FB}"/>
              </a:ext>
            </a:extLst>
          </p:cNvPr>
          <p:cNvSpPr txBox="1"/>
          <p:nvPr/>
        </p:nvSpPr>
        <p:spPr>
          <a:xfrm>
            <a:off x="438245" y="6238255"/>
            <a:ext cx="7727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dirty="0">
                <a:effectLst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* в рамках исполнения поручения Президента Российской Федерации от 12.02.2024 № Пр-251ГС</a:t>
            </a:r>
            <a:endParaRPr lang="ru-RU" sz="1100" dirty="0"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73E876-756B-878C-C1A9-886E8F2EB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r="22581"/>
          <a:stretch>
            <a:fillRect/>
          </a:stretch>
        </p:blipFill>
        <p:spPr>
          <a:xfrm>
            <a:off x="8772451" y="914743"/>
            <a:ext cx="2880000" cy="2867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28649-7F6F-941F-59F4-9F651C0A3C58}"/>
              </a:ext>
            </a:extLst>
          </p:cNvPr>
          <p:cNvSpPr txBox="1"/>
          <p:nvPr/>
        </p:nvSpPr>
        <p:spPr>
          <a:xfrm>
            <a:off x="11716754" y="6407425"/>
            <a:ext cx="40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D32E5-723B-D486-125A-858A03297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15557" b="8145"/>
          <a:stretch>
            <a:fillRect/>
          </a:stretch>
        </p:blipFill>
        <p:spPr>
          <a:xfrm>
            <a:off x="8775406" y="3794351"/>
            <a:ext cx="2880000" cy="265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817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577416" y="2318466"/>
            <a:ext cx="8266514" cy="1588127"/>
          </a:xfrm>
        </p:spPr>
        <p:txBody>
          <a:bodyPr wrap="square">
            <a:spAutoFit/>
          </a:bodyPr>
          <a:lstStyle/>
          <a:p>
            <a:pPr algn="l">
              <a:tabLst>
                <a:tab pos="3941445" algn="l"/>
              </a:tabLst>
            </a:pPr>
            <a:r>
              <a:rPr lang="ru-RU" sz="3600" dirty="0">
                <a:latin typeface="GT Eesti Pro Display" charset="-52"/>
                <a:sym typeface="Montserrat Bold" panose="00000800000000000000"/>
              </a:rPr>
              <a:t>КОНЦЕПЦИЯ РАЗВИТИЯ НАСТАВНИЧЕСТВА В РОССИИ </a:t>
            </a:r>
            <a:br>
              <a:rPr lang="ru-RU" sz="3600" dirty="0">
                <a:latin typeface="GT Eesti Pro Display" charset="-52"/>
                <a:sym typeface="Montserrat Bold" panose="00000800000000000000"/>
              </a:rPr>
            </a:br>
            <a:r>
              <a:rPr lang="ru-RU" sz="3600" dirty="0">
                <a:latin typeface="GT Eesti Pro Display" charset="-52"/>
                <a:sym typeface="Montserrat Bold" panose="00000800000000000000"/>
              </a:rPr>
              <a:t>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571" y="3987432"/>
            <a:ext cx="7396601" cy="313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>
                <a:solidFill>
                  <a:srgbClr val="C00000"/>
                </a:solidFill>
                <a:latin typeface="Pragmatica Extended" panose="020B0805040502020204" pitchFamily="34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400" i="1" dirty="0">
                <a:solidFill>
                  <a:schemeClr val="tx1"/>
                </a:solidFill>
                <a:latin typeface="GT Eesti Pro Display Bold" panose="00000500000000000000" pitchFamily="50" charset="-52"/>
                <a:cs typeface="GT Eesti Pro Display Bold" panose="00000500000000000000" pitchFamily="50" charset="-52"/>
              </a:rPr>
              <a:t>Распоряжение Правительства №1264-р от 21.05.2025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938" y="2412246"/>
            <a:ext cx="45719" cy="139420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9B234"/>
              </a:solidFill>
              <a:highlight>
                <a:srgbClr val="F9B234"/>
              </a:highligh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141" y="453256"/>
            <a:ext cx="4221269" cy="5965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028649-7F6F-941F-59F4-9F651C0A3C58}"/>
              </a:ext>
            </a:extLst>
          </p:cNvPr>
          <p:cNvSpPr txBox="1"/>
          <p:nvPr/>
        </p:nvSpPr>
        <p:spPr>
          <a:xfrm>
            <a:off x="11716754" y="6407425"/>
            <a:ext cx="40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6EA675-2216-1463-D3D0-F0726085E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69"/>
            <a:ext cx="12180888" cy="6853131"/>
          </a:xfrm>
          <a:prstGeom prst="rect">
            <a:avLst/>
          </a:prstGeom>
        </p:spPr>
      </p:pic>
      <p:sp>
        <p:nvSpPr>
          <p:cNvPr id="11" name="Номер слайда 31">
            <a:extLst>
              <a:ext uri="{FF2B5EF4-FFF2-40B4-BE49-F238E27FC236}">
                <a16:creationId xmlns:a16="http://schemas.microsoft.com/office/drawing/2014/main" id="{CA4E8E89-5384-DB73-F2F8-1F19889EDA09}"/>
              </a:ext>
            </a:extLst>
          </p:cNvPr>
          <p:cNvSpPr txBox="1">
            <a:spLocks/>
          </p:cNvSpPr>
          <p:nvPr/>
        </p:nvSpPr>
        <p:spPr>
          <a:xfrm>
            <a:off x="9564003" y="6472651"/>
            <a:ext cx="5292723" cy="14473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9EF11-EC4F-44F8-82F3-8FFD80DB7DB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los T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6E693C5-2A26-C1A1-A02A-D76D01B3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46" y="253457"/>
            <a:ext cx="5629854" cy="80753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GT Eesti Pro Display" charset="-52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ПАРТНЕРЫ</a:t>
            </a:r>
          </a:p>
        </p:txBody>
      </p:sp>
      <p:sp>
        <p:nvSpPr>
          <p:cNvPr id="159" name="Скругленный прямоугольник 2">
            <a:extLst>
              <a:ext uri="{FF2B5EF4-FFF2-40B4-BE49-F238E27FC236}">
                <a16:creationId xmlns:a16="http://schemas.microsoft.com/office/drawing/2014/main" id="{4408AFC9-8655-4CB2-8779-BBBF5C79ED63}"/>
              </a:ext>
            </a:extLst>
          </p:cNvPr>
          <p:cNvSpPr/>
          <p:nvPr/>
        </p:nvSpPr>
        <p:spPr>
          <a:xfrm>
            <a:off x="141220" y="782425"/>
            <a:ext cx="3902144" cy="5976593"/>
          </a:xfrm>
          <a:prstGeom prst="roundRect">
            <a:avLst>
              <a:gd name="adj" fmla="val 6555"/>
            </a:avLst>
          </a:prstGeom>
          <a:noFill/>
          <a:ln w="3810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</p:txBody>
      </p:sp>
      <p:sp>
        <p:nvSpPr>
          <p:cNvPr id="161" name="Скругленный прямоугольник 2">
            <a:extLst>
              <a:ext uri="{FF2B5EF4-FFF2-40B4-BE49-F238E27FC236}">
                <a16:creationId xmlns:a16="http://schemas.microsoft.com/office/drawing/2014/main" id="{7C437113-6936-400B-A971-CAC2851BF593}"/>
              </a:ext>
            </a:extLst>
          </p:cNvPr>
          <p:cNvSpPr/>
          <p:nvPr/>
        </p:nvSpPr>
        <p:spPr>
          <a:xfrm>
            <a:off x="4144928" y="368300"/>
            <a:ext cx="3869012" cy="6381292"/>
          </a:xfrm>
          <a:prstGeom prst="roundRect">
            <a:avLst>
              <a:gd name="adj" fmla="val 6555"/>
            </a:avLst>
          </a:prstGeom>
          <a:noFill/>
          <a:ln w="3810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</p:txBody>
      </p:sp>
      <p:sp>
        <p:nvSpPr>
          <p:cNvPr id="162" name="Скругленный прямоугольник 2">
            <a:extLst>
              <a:ext uri="{FF2B5EF4-FFF2-40B4-BE49-F238E27FC236}">
                <a16:creationId xmlns:a16="http://schemas.microsoft.com/office/drawing/2014/main" id="{77CCA328-87DC-433B-9BD9-6702D5E6093D}"/>
              </a:ext>
            </a:extLst>
          </p:cNvPr>
          <p:cNvSpPr/>
          <p:nvPr/>
        </p:nvSpPr>
        <p:spPr>
          <a:xfrm>
            <a:off x="8112125" y="65987"/>
            <a:ext cx="3902144" cy="6693031"/>
          </a:xfrm>
          <a:prstGeom prst="roundRect">
            <a:avLst>
              <a:gd name="adj" fmla="val 6555"/>
            </a:avLst>
          </a:prstGeom>
          <a:noFill/>
          <a:ln w="3810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los Text"/>
              <a:ea typeface="+mn-ea"/>
              <a:cs typeface="+mn-cs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340EBE3-353B-47ED-A344-96C89FBFEBB3}"/>
              </a:ext>
            </a:extLst>
          </p:cNvPr>
          <p:cNvGrpSpPr/>
          <p:nvPr/>
        </p:nvGrpSpPr>
        <p:grpSpPr>
          <a:xfrm>
            <a:off x="213360" y="834453"/>
            <a:ext cx="3830003" cy="5175871"/>
            <a:chOff x="213360" y="1296367"/>
            <a:chExt cx="3830003" cy="5175871"/>
          </a:xfrm>
        </p:grpSpPr>
        <p:pic>
          <p:nvPicPr>
            <p:cNvPr id="1030" name="Picture 6" descr="Компания Федеральная служба исполнения наказаний. Контакты, описание, сфера  деятельности, контактные лица, статьи о компании.">
              <a:extLst>
                <a:ext uri="{FF2B5EF4-FFF2-40B4-BE49-F238E27FC236}">
                  <a16:creationId xmlns:a16="http://schemas.microsoft.com/office/drawing/2014/main" id="{1C26FAFD-0D2D-4A22-A56C-9E6EF52AF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76" y="3933824"/>
              <a:ext cx="565241" cy="56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CF3B46F-1406-4A52-9CBC-43A6F000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" y="3296920"/>
              <a:ext cx="741680" cy="493971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81DB7C0-4688-458B-9243-6918B33A7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7" t="25251" r="13420" b="23478"/>
            <a:stretch>
              <a:fillRect/>
            </a:stretch>
          </p:blipFill>
          <p:spPr>
            <a:xfrm>
              <a:off x="331489" y="1383880"/>
              <a:ext cx="513040" cy="383678"/>
            </a:xfrm>
            <a:prstGeom prst="rect">
              <a:avLst/>
            </a:prstGeom>
          </p:spPr>
        </p:pic>
        <p:sp>
          <p:nvSpPr>
            <p:cNvPr id="82" name="Скругленный прямоугольник 3">
              <a:extLst>
                <a:ext uri="{FF2B5EF4-FFF2-40B4-BE49-F238E27FC236}">
                  <a16:creationId xmlns:a16="http://schemas.microsoft.com/office/drawing/2014/main" id="{E9E3DDB0-FFE7-4C88-BF00-B3775D0FDF20}"/>
                </a:ext>
              </a:extLst>
            </p:cNvPr>
            <p:cNvSpPr/>
            <p:nvPr/>
          </p:nvSpPr>
          <p:spPr>
            <a:xfrm>
              <a:off x="286626" y="1296367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5DC44D1-515F-482A-94F9-E733368AAD08}"/>
                </a:ext>
              </a:extLst>
            </p:cNvPr>
            <p:cNvSpPr/>
            <p:nvPr/>
          </p:nvSpPr>
          <p:spPr>
            <a:xfrm>
              <a:off x="966493" y="1444775"/>
              <a:ext cx="29460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Министерство обороны </a:t>
              </a:r>
              <a:b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Российской Федерации</a:t>
              </a:r>
            </a:p>
          </p:txBody>
        </p:sp>
        <p:sp>
          <p:nvSpPr>
            <p:cNvPr id="76" name="Скругленный прямоугольник 19">
              <a:extLst>
                <a:ext uri="{FF2B5EF4-FFF2-40B4-BE49-F238E27FC236}">
                  <a16:creationId xmlns:a16="http://schemas.microsoft.com/office/drawing/2014/main" id="{161227E8-A633-4D3C-A780-B0D445541709}"/>
                </a:ext>
              </a:extLst>
            </p:cNvPr>
            <p:cNvSpPr/>
            <p:nvPr/>
          </p:nvSpPr>
          <p:spPr>
            <a:xfrm>
              <a:off x="284639" y="4569916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B6D0ADB9-546F-42A6-B897-114D5EBF3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7788" t="4474" r="5075" b="1862"/>
            <a:stretch>
              <a:fillRect/>
            </a:stretch>
          </p:blipFill>
          <p:spPr>
            <a:xfrm>
              <a:off x="353894" y="4653263"/>
              <a:ext cx="443229" cy="415223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A6EBAC7C-3D0F-4D7E-AA16-03646EBD6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89" y="5257844"/>
              <a:ext cx="494892" cy="507264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613AAA7-7ED1-407E-BA37-68C8D7F65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25" y="5958197"/>
              <a:ext cx="411948" cy="495368"/>
            </a:xfrm>
            <a:prstGeom prst="rect">
              <a:avLst/>
            </a:prstGeom>
          </p:spPr>
        </p:pic>
        <p:sp>
          <p:nvSpPr>
            <p:cNvPr id="83" name="Скругленный прямоугольник 15">
              <a:extLst>
                <a:ext uri="{FF2B5EF4-FFF2-40B4-BE49-F238E27FC236}">
                  <a16:creationId xmlns:a16="http://schemas.microsoft.com/office/drawing/2014/main" id="{028EBED6-37CA-4B72-98B7-634607DDC370}"/>
                </a:ext>
              </a:extLst>
            </p:cNvPr>
            <p:cNvSpPr/>
            <p:nvPr/>
          </p:nvSpPr>
          <p:spPr>
            <a:xfrm>
              <a:off x="294799" y="5878238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sp>
          <p:nvSpPr>
            <p:cNvPr id="84" name="Скругленный прямоугольник 18">
              <a:extLst>
                <a:ext uri="{FF2B5EF4-FFF2-40B4-BE49-F238E27FC236}">
                  <a16:creationId xmlns:a16="http://schemas.microsoft.com/office/drawing/2014/main" id="{0E6A6F4C-6E87-4050-975F-453E30C067C0}"/>
                </a:ext>
              </a:extLst>
            </p:cNvPr>
            <p:cNvSpPr/>
            <p:nvPr/>
          </p:nvSpPr>
          <p:spPr>
            <a:xfrm>
              <a:off x="289719" y="3249190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sp>
          <p:nvSpPr>
            <p:cNvPr id="85" name="Скругленный прямоугольник 20">
              <a:extLst>
                <a:ext uri="{FF2B5EF4-FFF2-40B4-BE49-F238E27FC236}">
                  <a16:creationId xmlns:a16="http://schemas.microsoft.com/office/drawing/2014/main" id="{08E38413-978B-4FA2-97AC-8265A4178E8D}"/>
                </a:ext>
              </a:extLst>
            </p:cNvPr>
            <p:cNvSpPr/>
            <p:nvPr/>
          </p:nvSpPr>
          <p:spPr>
            <a:xfrm>
              <a:off x="284639" y="5224636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023988F1-D21C-462D-B46E-9BAE3AAF66B1}"/>
                </a:ext>
              </a:extLst>
            </p:cNvPr>
            <p:cNvSpPr/>
            <p:nvPr/>
          </p:nvSpPr>
          <p:spPr>
            <a:xfrm>
              <a:off x="979746" y="6047798"/>
              <a:ext cx="294601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Всероссийское казачье общество</a:t>
              </a: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30E38270-09A1-4E3B-A5E4-A93E23276BFC}"/>
                </a:ext>
              </a:extLst>
            </p:cNvPr>
            <p:cNvSpPr/>
            <p:nvPr/>
          </p:nvSpPr>
          <p:spPr>
            <a:xfrm>
              <a:off x="964507" y="4727221"/>
              <a:ext cx="294601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Росгвардия</a:t>
              </a: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F2879A93-D253-499B-9CC4-EE069ABF0F7E}"/>
                </a:ext>
              </a:extLst>
            </p:cNvPr>
            <p:cNvSpPr/>
            <p:nvPr/>
          </p:nvSpPr>
          <p:spPr>
            <a:xfrm>
              <a:off x="939106" y="5158319"/>
              <a:ext cx="253396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Специальное подразделение Центра специального назначения Федеральной службы безопасности Российской Федерации «Вымпел»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109BD8D-9563-6FA8-861E-66C62BEB2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7" r="18645" b="36439"/>
            <a:stretch/>
          </p:blipFill>
          <p:spPr>
            <a:xfrm>
              <a:off x="365298" y="2040295"/>
              <a:ext cx="443345" cy="387021"/>
            </a:xfrm>
            <a:prstGeom prst="rect">
              <a:avLst/>
            </a:prstGeom>
          </p:spPr>
        </p:pic>
        <p:sp>
          <p:nvSpPr>
            <p:cNvPr id="163" name="Скругленный прямоугольник 3">
              <a:extLst>
                <a:ext uri="{FF2B5EF4-FFF2-40B4-BE49-F238E27FC236}">
                  <a16:creationId xmlns:a16="http://schemas.microsoft.com/office/drawing/2014/main" id="{7E02D7D9-D7E3-4798-B55A-F31820FAD413}"/>
                </a:ext>
              </a:extLst>
            </p:cNvPr>
            <p:cNvSpPr/>
            <p:nvPr/>
          </p:nvSpPr>
          <p:spPr>
            <a:xfrm>
              <a:off x="287088" y="1956767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05AD3BED-E42A-403F-94CB-406EE115625A}"/>
                </a:ext>
              </a:extLst>
            </p:cNvPr>
            <p:cNvSpPr/>
            <p:nvPr/>
          </p:nvSpPr>
          <p:spPr>
            <a:xfrm>
              <a:off x="959885" y="2082811"/>
              <a:ext cx="222042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Министерство просвещения</a:t>
              </a:r>
              <a:b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Российской Федерации</a:t>
              </a:r>
            </a:p>
          </p:txBody>
        </p:sp>
        <p:sp>
          <p:nvSpPr>
            <p:cNvPr id="165" name="Скругленный прямоугольник 3">
              <a:extLst>
                <a:ext uri="{FF2B5EF4-FFF2-40B4-BE49-F238E27FC236}">
                  <a16:creationId xmlns:a16="http://schemas.microsoft.com/office/drawing/2014/main" id="{F845E3F5-4932-4A60-877A-77AC99D62E7B}"/>
                </a:ext>
              </a:extLst>
            </p:cNvPr>
            <p:cNvSpPr/>
            <p:nvPr/>
          </p:nvSpPr>
          <p:spPr>
            <a:xfrm>
              <a:off x="287088" y="2601927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sp>
          <p:nvSpPr>
            <p:cNvPr id="166" name="Скругленный прямоугольник 18">
              <a:extLst>
                <a:ext uri="{FF2B5EF4-FFF2-40B4-BE49-F238E27FC236}">
                  <a16:creationId xmlns:a16="http://schemas.microsoft.com/office/drawing/2014/main" id="{EF479F46-FC2F-4E6B-9FCD-6E46AA54FE98}"/>
                </a:ext>
              </a:extLst>
            </p:cNvPr>
            <p:cNvSpPr/>
            <p:nvPr/>
          </p:nvSpPr>
          <p:spPr>
            <a:xfrm>
              <a:off x="279559" y="3914670"/>
              <a:ext cx="594000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6D308321-4810-446D-82F1-05414102DA38}"/>
                </a:ext>
              </a:extLst>
            </p:cNvPr>
            <p:cNvSpPr/>
            <p:nvPr/>
          </p:nvSpPr>
          <p:spPr>
            <a:xfrm>
              <a:off x="964965" y="2661931"/>
              <a:ext cx="269263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Министерство науки и высшего образования Российской Федерации</a:t>
              </a:r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1390DBB5-5254-4117-B62D-B459FA366631}"/>
                </a:ext>
              </a:extLst>
            </p:cNvPr>
            <p:cNvSpPr/>
            <p:nvPr/>
          </p:nvSpPr>
          <p:spPr>
            <a:xfrm>
              <a:off x="924325" y="3185171"/>
              <a:ext cx="311903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Министерство Российской Федерации </a:t>
              </a:r>
              <a:b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по делам гражданской обороны, черезвычайным ситуациям и ликвидации последствий стихийных бедствий</a:t>
              </a:r>
            </a:p>
          </p:txBody>
        </p:sp>
        <p:pic>
          <p:nvPicPr>
            <p:cNvPr id="14" name="Picture 2" descr="Министерство науки и высшего образования Российской Федерации">
              <a:extLst>
                <a:ext uri="{FF2B5EF4-FFF2-40B4-BE49-F238E27FC236}">
                  <a16:creationId xmlns:a16="http://schemas.microsoft.com/office/drawing/2014/main" id="{8199E1E7-67C2-43FF-9CE3-BB5C56A3C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82"/>
            <a:stretch/>
          </p:blipFill>
          <p:spPr bwMode="auto">
            <a:xfrm>
              <a:off x="319412" y="2697479"/>
              <a:ext cx="528948" cy="42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C8D3C4A2-97BA-415A-B980-BB156AEFD629}"/>
                </a:ext>
              </a:extLst>
            </p:cNvPr>
            <p:cNvSpPr/>
            <p:nvPr/>
          </p:nvSpPr>
          <p:spPr>
            <a:xfrm>
              <a:off x="947089" y="4050130"/>
              <a:ext cx="29460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rPr>
                <a:t>Федеральная служба исполнения наказаний</a:t>
              </a:r>
            </a:p>
          </p:txBody>
        </p:sp>
      </p:grpSp>
      <p:pic>
        <p:nvPicPr>
          <p:cNvPr id="186" name="Picture 10" descr="Начался набор в студенческий патриотический клуб «Я горжусь» — АГАТУ">
            <a:extLst>
              <a:ext uri="{FF2B5EF4-FFF2-40B4-BE49-F238E27FC236}">
                <a16:creationId xmlns:a16="http://schemas.microsoft.com/office/drawing/2014/main" id="{0CD44DA6-0334-450A-90AD-34E47366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7" y="7139971"/>
            <a:ext cx="2840672" cy="24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B79D57B-5F8A-467D-9C86-27D01C0B237D}"/>
              </a:ext>
            </a:extLst>
          </p:cNvPr>
          <p:cNvGrpSpPr/>
          <p:nvPr/>
        </p:nvGrpSpPr>
        <p:grpSpPr>
          <a:xfrm>
            <a:off x="8352253" y="236735"/>
            <a:ext cx="3323810" cy="6235503"/>
            <a:chOff x="8352253" y="146247"/>
            <a:chExt cx="3323810" cy="6235503"/>
          </a:xfrm>
        </p:grpSpPr>
        <p:pic>
          <p:nvPicPr>
            <p:cNvPr id="1036" name="Picture 12" descr="АССК России | Войди в историю студенческого спорта России!">
              <a:extLst>
                <a:ext uri="{FF2B5EF4-FFF2-40B4-BE49-F238E27FC236}">
                  <a16:creationId xmlns:a16="http://schemas.microsoft.com/office/drawing/2014/main" id="{0CC00524-46DC-4760-8DBC-07B7F1C08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795" y="239356"/>
              <a:ext cx="879475" cy="49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2CC145C8-FCFE-47D2-B4B0-60BFF33E7CC5}"/>
                </a:ext>
              </a:extLst>
            </p:cNvPr>
            <p:cNvGrpSpPr/>
            <p:nvPr/>
          </p:nvGrpSpPr>
          <p:grpSpPr>
            <a:xfrm>
              <a:off x="8352253" y="146247"/>
              <a:ext cx="3323810" cy="6235503"/>
              <a:chOff x="8352253" y="146247"/>
              <a:chExt cx="3323810" cy="6235503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BB46B018-8067-453F-B769-1A9CC730DC69}"/>
                  </a:ext>
                </a:extLst>
              </p:cNvPr>
              <p:cNvGrpSpPr/>
              <p:nvPr/>
            </p:nvGrpSpPr>
            <p:grpSpPr>
              <a:xfrm>
                <a:off x="8352253" y="146247"/>
                <a:ext cx="3323810" cy="4144978"/>
                <a:chOff x="8888605" y="1963606"/>
                <a:chExt cx="3323810" cy="4144978"/>
              </a:xfrm>
            </p:grpSpPr>
            <p:pic>
              <p:nvPicPr>
                <p:cNvPr id="4" name="Рисунок 3">
                  <a:extLst>
                    <a:ext uri="{FF2B5EF4-FFF2-40B4-BE49-F238E27FC236}">
                      <a16:creationId xmlns:a16="http://schemas.microsoft.com/office/drawing/2014/main" id="{71173DA2-8543-A96E-2A0A-96AC4EEC4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7734" y="2657358"/>
                  <a:ext cx="467790" cy="642577"/>
                </a:xfrm>
                <a:prstGeom prst="rect">
                  <a:avLst/>
                </a:prstGeom>
              </p:spPr>
            </p:pic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4599D3AF-E9D0-5ABF-EAE4-1972C5130D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9067266" y="3495461"/>
                  <a:ext cx="708725" cy="481974"/>
                </a:xfrm>
                <a:prstGeom prst="rect">
                  <a:avLst/>
                </a:prstGeom>
              </p:spPr>
            </p:pic>
            <p:pic>
              <p:nvPicPr>
                <p:cNvPr id="8" name="Рисунок 7">
                  <a:extLst>
                    <a:ext uri="{FF2B5EF4-FFF2-40B4-BE49-F238E27FC236}">
                      <a16:creationId xmlns:a16="http://schemas.microsoft.com/office/drawing/2014/main" id="{9DD8C953-9AD5-0241-2C44-B779720C4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8605" y="5600420"/>
                  <a:ext cx="1028439" cy="383854"/>
                </a:xfrm>
                <a:prstGeom prst="rect">
                  <a:avLst/>
                </a:prstGeom>
              </p:spPr>
            </p:pic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3FEE9A52-3720-77E1-EBC4-F1FA052786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7734" y="4862613"/>
                  <a:ext cx="411971" cy="4342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8" name="Скругленный прямоугольник 27">
                  <a:extLst>
                    <a:ext uri="{FF2B5EF4-FFF2-40B4-BE49-F238E27FC236}">
                      <a16:creationId xmlns:a16="http://schemas.microsoft.com/office/drawing/2014/main" id="{CBCDE19E-18EB-5F41-FC01-10D6BA2F802E}"/>
                    </a:ext>
                  </a:extLst>
                </p:cNvPr>
                <p:cNvSpPr/>
                <p:nvPr/>
              </p:nvSpPr>
              <p:spPr>
                <a:xfrm>
                  <a:off x="8900973" y="1963606"/>
                  <a:ext cx="1005586" cy="643493"/>
                </a:xfrm>
                <a:prstGeom prst="roundRect">
                  <a:avLst/>
                </a:prstGeom>
                <a:noFill/>
                <a:ln w="19050">
                  <a:solidFill>
                    <a:srgbClr val="E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los Text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Скругленный прямоугольник 27">
                  <a:extLst>
                    <a:ext uri="{FF2B5EF4-FFF2-40B4-BE49-F238E27FC236}">
                      <a16:creationId xmlns:a16="http://schemas.microsoft.com/office/drawing/2014/main" id="{2CB8B236-0EE6-2A60-27D3-C935E55E5F78}"/>
                    </a:ext>
                  </a:extLst>
                </p:cNvPr>
                <p:cNvSpPr/>
                <p:nvPr/>
              </p:nvSpPr>
              <p:spPr>
                <a:xfrm>
                  <a:off x="8900973" y="2658274"/>
                  <a:ext cx="1005586" cy="643493"/>
                </a:xfrm>
                <a:prstGeom prst="roundRect">
                  <a:avLst/>
                </a:prstGeom>
                <a:noFill/>
                <a:ln w="19050">
                  <a:solidFill>
                    <a:srgbClr val="E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los Text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Скругленный прямоугольник 27">
                  <a:extLst>
                    <a:ext uri="{FF2B5EF4-FFF2-40B4-BE49-F238E27FC236}">
                      <a16:creationId xmlns:a16="http://schemas.microsoft.com/office/drawing/2014/main" id="{50147C9B-7100-595D-1BB6-FB27FD25FEA6}"/>
                    </a:ext>
                  </a:extLst>
                </p:cNvPr>
                <p:cNvSpPr/>
                <p:nvPr/>
              </p:nvSpPr>
              <p:spPr>
                <a:xfrm>
                  <a:off x="8900972" y="3361955"/>
                  <a:ext cx="1005586" cy="643493"/>
                </a:xfrm>
                <a:prstGeom prst="roundRect">
                  <a:avLst/>
                </a:prstGeom>
                <a:noFill/>
                <a:ln w="19050">
                  <a:solidFill>
                    <a:srgbClr val="E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los Text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Скругленный прямоугольник 27">
                  <a:extLst>
                    <a:ext uri="{FF2B5EF4-FFF2-40B4-BE49-F238E27FC236}">
                      <a16:creationId xmlns:a16="http://schemas.microsoft.com/office/drawing/2014/main" id="{DD018B78-E8DE-34CA-758E-E99B3E83FBB5}"/>
                    </a:ext>
                  </a:extLst>
                </p:cNvPr>
                <p:cNvSpPr/>
                <p:nvPr/>
              </p:nvSpPr>
              <p:spPr>
                <a:xfrm>
                  <a:off x="8911458" y="4067117"/>
                  <a:ext cx="1005586" cy="643493"/>
                </a:xfrm>
                <a:prstGeom prst="roundRect">
                  <a:avLst/>
                </a:prstGeom>
                <a:noFill/>
                <a:ln w="19050">
                  <a:solidFill>
                    <a:srgbClr val="E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los Text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Скругленный прямоугольник 27">
                  <a:extLst>
                    <a:ext uri="{FF2B5EF4-FFF2-40B4-BE49-F238E27FC236}">
                      <a16:creationId xmlns:a16="http://schemas.microsoft.com/office/drawing/2014/main" id="{4863A8A4-D2B2-BE9D-D256-C09143B0518A}"/>
                    </a:ext>
                  </a:extLst>
                </p:cNvPr>
                <p:cNvSpPr/>
                <p:nvPr/>
              </p:nvSpPr>
              <p:spPr>
                <a:xfrm>
                  <a:off x="8900971" y="4770045"/>
                  <a:ext cx="1005586" cy="643493"/>
                </a:xfrm>
                <a:prstGeom prst="roundRect">
                  <a:avLst/>
                </a:prstGeom>
                <a:noFill/>
                <a:ln w="19050">
                  <a:solidFill>
                    <a:srgbClr val="E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los Tex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Скругленный прямоугольник 27">
                  <a:extLst>
                    <a:ext uri="{FF2B5EF4-FFF2-40B4-BE49-F238E27FC236}">
                      <a16:creationId xmlns:a16="http://schemas.microsoft.com/office/drawing/2014/main" id="{9DB4BBDE-CA89-7244-C9E9-EDEFB8812D74}"/>
                    </a:ext>
                  </a:extLst>
                </p:cNvPr>
                <p:cNvSpPr/>
                <p:nvPr/>
              </p:nvSpPr>
              <p:spPr>
                <a:xfrm>
                  <a:off x="8911458" y="5465091"/>
                  <a:ext cx="1005586" cy="643493"/>
                </a:xfrm>
                <a:prstGeom prst="roundRect">
                  <a:avLst/>
                </a:prstGeom>
                <a:noFill/>
                <a:ln w="19050">
                  <a:solidFill>
                    <a:srgbClr val="E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los Text"/>
                    <a:ea typeface="+mn-ea"/>
                    <a:cs typeface="+mn-cs"/>
                  </a:endParaRPr>
                </a:p>
              </p:txBody>
            </p:sp>
            <p:pic>
              <p:nvPicPr>
                <p:cNvPr id="178" name="Рисунок 177">
                  <a:extLst>
                    <a:ext uri="{FF2B5EF4-FFF2-40B4-BE49-F238E27FC236}">
                      <a16:creationId xmlns:a16="http://schemas.microsoft.com/office/drawing/2014/main" id="{8BA34F8C-49EF-525D-0F2C-36963DD57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8973413" y="4149403"/>
                  <a:ext cx="878878" cy="541462"/>
                </a:xfrm>
                <a:prstGeom prst="rect">
                  <a:avLst/>
                </a:prstGeom>
              </p:spPr>
            </p:pic>
            <p:grpSp>
              <p:nvGrpSpPr>
                <p:cNvPr id="19" name="Группа 18">
                  <a:extLst>
                    <a:ext uri="{FF2B5EF4-FFF2-40B4-BE49-F238E27FC236}">
                      <a16:creationId xmlns:a16="http://schemas.microsoft.com/office/drawing/2014/main" id="{F1697AA4-BF13-DBFB-9F5B-7B019C9B887B}"/>
                    </a:ext>
                  </a:extLst>
                </p:cNvPr>
                <p:cNvGrpSpPr/>
                <p:nvPr/>
              </p:nvGrpSpPr>
              <p:grpSpPr>
                <a:xfrm>
                  <a:off x="9921340" y="2061040"/>
                  <a:ext cx="2291075" cy="3910974"/>
                  <a:chOff x="9921340" y="2061040"/>
                  <a:chExt cx="2291075" cy="3910974"/>
                </a:xfrm>
              </p:grpSpPr>
              <p:sp>
                <p:nvSpPr>
                  <p:cNvPr id="179" name="Прямоугольник 178">
                    <a:extLst>
                      <a:ext uri="{FF2B5EF4-FFF2-40B4-BE49-F238E27FC236}">
                        <a16:creationId xmlns:a16="http://schemas.microsoft.com/office/drawing/2014/main" id="{2DDE2A5C-EF9E-A7F0-A432-9A13EC74ADEB}"/>
                      </a:ext>
                    </a:extLst>
                  </p:cNvPr>
                  <p:cNvSpPr/>
                  <p:nvPr/>
                </p:nvSpPr>
                <p:spPr>
                  <a:xfrm>
                    <a:off x="9921340" y="2061040"/>
                    <a:ext cx="2220427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  <a:t>Ассоциация студенческих спортивных клубов России</a:t>
                    </a:r>
                  </a:p>
                </p:txBody>
              </p:sp>
              <p:sp>
                <p:nvSpPr>
                  <p:cNvPr id="180" name="Прямоугольник 179">
                    <a:extLst>
                      <a:ext uri="{FF2B5EF4-FFF2-40B4-BE49-F238E27FC236}">
                        <a16:creationId xmlns:a16="http://schemas.microsoft.com/office/drawing/2014/main" id="{7F581CE9-079D-92AD-2E3E-27B7F3035B09}"/>
                      </a:ext>
                    </a:extLst>
                  </p:cNvPr>
                  <p:cNvSpPr/>
                  <p:nvPr/>
                </p:nvSpPr>
                <p:spPr>
                  <a:xfrm>
                    <a:off x="9961922" y="2840146"/>
                    <a:ext cx="222042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  <a:t>Движение Первых</a:t>
                    </a:r>
                  </a:p>
                </p:txBody>
              </p:sp>
              <p:sp>
                <p:nvSpPr>
                  <p:cNvPr id="181" name="Прямоугольник 180">
                    <a:extLst>
                      <a:ext uri="{FF2B5EF4-FFF2-40B4-BE49-F238E27FC236}">
                        <a16:creationId xmlns:a16="http://schemas.microsoft.com/office/drawing/2014/main" id="{130F2F52-5868-2E52-9F88-880D9B637E93}"/>
                      </a:ext>
                    </a:extLst>
                  </p:cNvPr>
                  <p:cNvSpPr/>
                  <p:nvPr/>
                </p:nvSpPr>
                <p:spPr>
                  <a:xfrm>
                    <a:off x="9986774" y="3597948"/>
                    <a:ext cx="222042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  <a:t>Центр «ВОИН»</a:t>
                    </a:r>
                  </a:p>
                </p:txBody>
              </p:sp>
              <p:sp>
                <p:nvSpPr>
                  <p:cNvPr id="182" name="Прямоугольник 181">
                    <a:extLst>
                      <a:ext uri="{FF2B5EF4-FFF2-40B4-BE49-F238E27FC236}">
                        <a16:creationId xmlns:a16="http://schemas.microsoft.com/office/drawing/2014/main" id="{C8E90BB8-FC0B-93C2-EB0F-27DCEA2EE32D}"/>
                      </a:ext>
                    </a:extLst>
                  </p:cNvPr>
                  <p:cNvSpPr/>
                  <p:nvPr/>
                </p:nvSpPr>
                <p:spPr>
                  <a:xfrm>
                    <a:off x="9991988" y="4274011"/>
                    <a:ext cx="2220427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  <a:t>АНО «Россия – страна возможностей»</a:t>
                    </a:r>
                  </a:p>
                </p:txBody>
              </p:sp>
              <p:sp>
                <p:nvSpPr>
                  <p:cNvPr id="183" name="Прямоугольник 182">
                    <a:extLst>
                      <a:ext uri="{FF2B5EF4-FFF2-40B4-BE49-F238E27FC236}">
                        <a16:creationId xmlns:a16="http://schemas.microsoft.com/office/drawing/2014/main" id="{0C70D3CF-DFEC-A806-AA55-7694024683C7}"/>
                      </a:ext>
                    </a:extLst>
                  </p:cNvPr>
                  <p:cNvSpPr/>
                  <p:nvPr/>
                </p:nvSpPr>
                <p:spPr>
                  <a:xfrm>
                    <a:off x="9986773" y="4999902"/>
                    <a:ext cx="222042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  <a:t>ВВПОД «ЮНАРМИЯ»</a:t>
                    </a:r>
                  </a:p>
                </p:txBody>
              </p:sp>
              <p:sp>
                <p:nvSpPr>
                  <p:cNvPr id="184" name="Прямоугольник 183">
                    <a:extLst>
                      <a:ext uri="{FF2B5EF4-FFF2-40B4-BE49-F238E27FC236}">
                        <a16:creationId xmlns:a16="http://schemas.microsoft.com/office/drawing/2014/main" id="{6964DC50-2F2B-412F-B9D9-50EC035BDA6A}"/>
                      </a:ext>
                    </a:extLst>
                  </p:cNvPr>
                  <p:cNvSpPr/>
                  <p:nvPr/>
                </p:nvSpPr>
                <p:spPr>
                  <a:xfrm>
                    <a:off x="9971573" y="5541127"/>
                    <a:ext cx="2220427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  <a:t>Российское общество</a:t>
                    </a:r>
                    <a:b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</a:b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rPr>
                      <a:t>«Знание»</a:t>
                    </a:r>
                  </a:p>
                </p:txBody>
              </p:sp>
            </p:grpSp>
          </p:grpSp>
          <p:sp>
            <p:nvSpPr>
              <p:cNvPr id="188" name="Скругленный прямоугольник 27">
                <a:extLst>
                  <a:ext uri="{FF2B5EF4-FFF2-40B4-BE49-F238E27FC236}">
                    <a16:creationId xmlns:a16="http://schemas.microsoft.com/office/drawing/2014/main" id="{5F21401D-D9F3-413D-BEB0-426381A7DFD5}"/>
                  </a:ext>
                </a:extLst>
              </p:cNvPr>
              <p:cNvSpPr/>
              <p:nvPr/>
            </p:nvSpPr>
            <p:spPr>
              <a:xfrm>
                <a:off x="8380624" y="4347346"/>
                <a:ext cx="1005586" cy="643493"/>
              </a:xfrm>
              <a:prstGeom prst="roundRect">
                <a:avLst/>
              </a:prstGeom>
              <a:noFill/>
              <a:ln w="19050">
                <a:solidFill>
                  <a:srgbClr val="E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</a:endParaRPr>
              </a:p>
            </p:txBody>
          </p:sp>
          <p:sp>
            <p:nvSpPr>
              <p:cNvPr id="189" name="Скругленный прямоугольник 27">
                <a:extLst>
                  <a:ext uri="{FF2B5EF4-FFF2-40B4-BE49-F238E27FC236}">
                    <a16:creationId xmlns:a16="http://schemas.microsoft.com/office/drawing/2014/main" id="{EC6D1F6A-F121-4681-9404-60F5E604C864}"/>
                  </a:ext>
                </a:extLst>
              </p:cNvPr>
              <p:cNvSpPr/>
              <p:nvPr/>
            </p:nvSpPr>
            <p:spPr>
              <a:xfrm>
                <a:off x="8393959" y="5042900"/>
                <a:ext cx="1005586" cy="643493"/>
              </a:xfrm>
              <a:prstGeom prst="roundRect">
                <a:avLst/>
              </a:prstGeom>
              <a:noFill/>
              <a:ln w="19050">
                <a:solidFill>
                  <a:srgbClr val="E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</a:endParaRPr>
              </a:p>
            </p:txBody>
          </p:sp>
          <p:sp>
            <p:nvSpPr>
              <p:cNvPr id="190" name="Скругленный прямоугольник 27">
                <a:extLst>
                  <a:ext uri="{FF2B5EF4-FFF2-40B4-BE49-F238E27FC236}">
                    <a16:creationId xmlns:a16="http://schemas.microsoft.com/office/drawing/2014/main" id="{3760CA48-8299-4D97-AF99-3ACCAA0E68F8}"/>
                  </a:ext>
                </a:extLst>
              </p:cNvPr>
              <p:cNvSpPr/>
              <p:nvPr/>
            </p:nvSpPr>
            <p:spPr>
              <a:xfrm>
                <a:off x="8403386" y="5738257"/>
                <a:ext cx="1005586" cy="643493"/>
              </a:xfrm>
              <a:prstGeom prst="roundRect">
                <a:avLst/>
              </a:prstGeom>
              <a:noFill/>
              <a:ln w="19050">
                <a:solidFill>
                  <a:srgbClr val="E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los Tex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BB1FE5-8A36-498F-829B-31858F3B031A}"/>
              </a:ext>
            </a:extLst>
          </p:cNvPr>
          <p:cNvGrpSpPr/>
          <p:nvPr/>
        </p:nvGrpSpPr>
        <p:grpSpPr>
          <a:xfrm>
            <a:off x="4212077" y="611050"/>
            <a:ext cx="4300910" cy="5959390"/>
            <a:chOff x="4212077" y="611050"/>
            <a:chExt cx="4300910" cy="595939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C2E2D379-ACC0-40F7-9044-F6A39449595A}"/>
                </a:ext>
              </a:extLst>
            </p:cNvPr>
            <p:cNvGrpSpPr/>
            <p:nvPr/>
          </p:nvGrpSpPr>
          <p:grpSpPr>
            <a:xfrm>
              <a:off x="4212077" y="1271669"/>
              <a:ext cx="4300910" cy="5298771"/>
              <a:chOff x="4193223" y="1262244"/>
              <a:chExt cx="4300910" cy="5298771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31EFFF33-9C5D-4B8E-914F-48799986C45A}"/>
                  </a:ext>
                </a:extLst>
              </p:cNvPr>
              <p:cNvGrpSpPr/>
              <p:nvPr/>
            </p:nvGrpSpPr>
            <p:grpSpPr>
              <a:xfrm>
                <a:off x="4193223" y="1262244"/>
                <a:ext cx="4300910" cy="4608814"/>
                <a:chOff x="4199754" y="1484313"/>
                <a:chExt cx="4300910" cy="4608814"/>
              </a:xfrm>
            </p:grpSpPr>
            <p:pic>
              <p:nvPicPr>
                <p:cNvPr id="75" name="Рисунок 74">
                  <a:extLst>
                    <a:ext uri="{FF2B5EF4-FFF2-40B4-BE49-F238E27FC236}">
                      <a16:creationId xmlns:a16="http://schemas.microsoft.com/office/drawing/2014/main" id="{F80006DF-CF11-4C01-8C34-57661A792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4631860" y="1484313"/>
                  <a:ext cx="544647" cy="518529"/>
                </a:xfrm>
                <a:prstGeom prst="rect">
                  <a:avLst/>
                </a:prstGeom>
              </p:spPr>
            </p:pic>
            <p:sp>
              <p:nvSpPr>
                <p:cNvPr id="89" name="Прямоугольник 88">
                  <a:extLst>
                    <a:ext uri="{FF2B5EF4-FFF2-40B4-BE49-F238E27FC236}">
                      <a16:creationId xmlns:a16="http://schemas.microsoft.com/office/drawing/2014/main" id="{3586CCC1-013D-4DA5-80DA-576F8F1924F8}"/>
                    </a:ext>
                  </a:extLst>
                </p:cNvPr>
                <p:cNvSpPr/>
                <p:nvPr/>
              </p:nvSpPr>
              <p:spPr>
                <a:xfrm>
                  <a:off x="5554650" y="1621473"/>
                  <a:ext cx="294601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T Eesti Pro Display" panose="00000500000000000000" pitchFamily="50" charset="-52"/>
                      <a:cs typeface="GT Eesti Pro Display" panose="00000500000000000000" pitchFamily="50" charset="-52"/>
                    </a:rPr>
                    <a:t>ДОСААФ России</a:t>
                  </a:r>
                </a:p>
              </p:txBody>
            </p:sp>
            <p:grpSp>
              <p:nvGrpSpPr>
                <p:cNvPr id="6" name="Группа 5">
                  <a:extLst>
                    <a:ext uri="{FF2B5EF4-FFF2-40B4-BE49-F238E27FC236}">
                      <a16:creationId xmlns:a16="http://schemas.microsoft.com/office/drawing/2014/main" id="{612606A7-228B-4F64-8242-9CBD2166C70A}"/>
                    </a:ext>
                  </a:extLst>
                </p:cNvPr>
                <p:cNvGrpSpPr/>
                <p:nvPr/>
              </p:nvGrpSpPr>
              <p:grpSpPr>
                <a:xfrm>
                  <a:off x="4199754" y="2145758"/>
                  <a:ext cx="4144009" cy="3947369"/>
                  <a:chOff x="4530468" y="2011943"/>
                  <a:chExt cx="4144009" cy="3947369"/>
                </a:xfrm>
              </p:grpSpPr>
              <p:grpSp>
                <p:nvGrpSpPr>
                  <p:cNvPr id="91" name="Группа 90">
                    <a:extLst>
                      <a:ext uri="{FF2B5EF4-FFF2-40B4-BE49-F238E27FC236}">
                        <a16:creationId xmlns:a16="http://schemas.microsoft.com/office/drawing/2014/main" id="{A3CD11FE-897B-488D-9732-910F9F333400}"/>
                      </a:ext>
                    </a:extLst>
                  </p:cNvPr>
                  <p:cNvGrpSpPr/>
                  <p:nvPr/>
                </p:nvGrpSpPr>
                <p:grpSpPr>
                  <a:xfrm>
                    <a:off x="4677601" y="2011943"/>
                    <a:ext cx="3996876" cy="3947369"/>
                    <a:chOff x="4543286" y="1010976"/>
                    <a:chExt cx="4354591" cy="3947369"/>
                  </a:xfrm>
                </p:grpSpPr>
                <p:pic>
                  <p:nvPicPr>
                    <p:cNvPr id="93" name="Рисунок 92">
                      <a:extLst>
                        <a:ext uri="{FF2B5EF4-FFF2-40B4-BE49-F238E27FC236}">
                          <a16:creationId xmlns:a16="http://schemas.microsoft.com/office/drawing/2014/main" id="{3DD86263-7B04-4DEA-A5BC-57C3851434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66075" y="4364345"/>
                      <a:ext cx="679199" cy="59188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" name="Рисунок 93">
                      <a:extLst>
                        <a:ext uri="{FF2B5EF4-FFF2-40B4-BE49-F238E27FC236}">
                          <a16:creationId xmlns:a16="http://schemas.microsoft.com/office/drawing/2014/main" id="{867A7667-E8FF-461E-BF58-E7DC087DC7C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142" t="10943" r="12790" b="9306"/>
                    <a:stretch>
                      <a:fillRect/>
                    </a:stretch>
                  </p:blipFill>
                  <p:spPr>
                    <a:xfrm>
                      <a:off x="4842941" y="3758300"/>
                      <a:ext cx="586830" cy="52912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5" name="Скругленный прямоугольник 21">
                      <a:extLst>
                        <a:ext uri="{FF2B5EF4-FFF2-40B4-BE49-F238E27FC236}">
                          <a16:creationId xmlns:a16="http://schemas.microsoft.com/office/drawing/2014/main" id="{D33B5AEB-249E-4713-82E4-377411D57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1039767"/>
                      <a:ext cx="1128713" cy="5940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rgbClr val="EE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p:txBody>
                </p:sp>
                <p:sp>
                  <p:nvSpPr>
                    <p:cNvPr id="96" name="Скругленный прямоугольник 22">
                      <a:extLst>
                        <a:ext uri="{FF2B5EF4-FFF2-40B4-BE49-F238E27FC236}">
                          <a16:creationId xmlns:a16="http://schemas.microsoft.com/office/drawing/2014/main" id="{69F48479-168F-44AA-AAB0-52272AAC11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1716769"/>
                      <a:ext cx="1128713" cy="5940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rgbClr val="EE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p:txBody>
                </p:sp>
                <p:sp>
                  <p:nvSpPr>
                    <p:cNvPr id="97" name="Скругленный прямоугольник 24">
                      <a:extLst>
                        <a:ext uri="{FF2B5EF4-FFF2-40B4-BE49-F238E27FC236}">
                          <a16:creationId xmlns:a16="http://schemas.microsoft.com/office/drawing/2014/main" id="{8E01120A-8A1F-4AE7-BE66-3DEF1A325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0" y="3701935"/>
                      <a:ext cx="1128713" cy="5940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rgbClr val="EE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p:txBody>
                </p:sp>
                <p:sp>
                  <p:nvSpPr>
                    <p:cNvPr id="98" name="Скругленный прямоугольник 26">
                      <a:extLst>
                        <a:ext uri="{FF2B5EF4-FFF2-40B4-BE49-F238E27FC236}">
                          <a16:creationId xmlns:a16="http://schemas.microsoft.com/office/drawing/2014/main" id="{9FE28654-ACCC-4607-9482-0EFC7859D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3478" y="4364345"/>
                      <a:ext cx="1128713" cy="5940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rgbClr val="EE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p:txBody>
                </p:sp>
                <p:sp>
                  <p:nvSpPr>
                    <p:cNvPr id="99" name="Скругленный прямоугольник 27">
                      <a:extLst>
                        <a:ext uri="{FF2B5EF4-FFF2-40B4-BE49-F238E27FC236}">
                          <a16:creationId xmlns:a16="http://schemas.microsoft.com/office/drawing/2014/main" id="{E57C15D1-728D-487E-9D2F-352051C6F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8332" y="3047485"/>
                      <a:ext cx="1128713" cy="594000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rgbClr val="EE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6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p:txBody>
                </p:sp>
                <p:sp>
                  <p:nvSpPr>
                    <p:cNvPr id="100" name="Прямоугольник 99">
                      <a:extLst>
                        <a:ext uri="{FF2B5EF4-FFF2-40B4-BE49-F238E27FC236}">
                          <a16:creationId xmlns:a16="http://schemas.microsoft.com/office/drawing/2014/main" id="{AF35A1C0-4347-4970-A2BE-472F64BB0B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2576" y="1010976"/>
                      <a:ext cx="2773301" cy="6001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Государственный фонд поддержки участников специальной военной операции «Защитники Отечества»</a:t>
                      </a:r>
                    </a:p>
                  </p:txBody>
                </p:sp>
                <p:sp>
                  <p:nvSpPr>
                    <p:cNvPr id="101" name="Прямоугольник 100">
                      <a:extLst>
                        <a:ext uri="{FF2B5EF4-FFF2-40B4-BE49-F238E27FC236}">
                          <a16:creationId xmlns:a16="http://schemas.microsoft.com/office/drawing/2014/main" id="{EE54470F-61D7-4CE3-A131-FE2521FB2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1034" y="1679478"/>
                      <a:ext cx="2946014" cy="60016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Всероссийское общественное</a:t>
                      </a:r>
                      <a:b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</a:b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движение наставников детей</a:t>
                      </a:r>
                      <a:b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</a:b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и молодежи «Наставники России»</a:t>
                      </a:r>
                    </a:p>
                  </p:txBody>
                </p:sp>
                <p:sp>
                  <p:nvSpPr>
                    <p:cNvPr id="102" name="Прямоугольник 101">
                      <a:extLst>
                        <a:ext uri="{FF2B5EF4-FFF2-40B4-BE49-F238E27FC236}">
                          <a16:creationId xmlns:a16="http://schemas.microsoft.com/office/drawing/2014/main" id="{B01AE7C3-80CD-4289-AA58-3A2CD37C1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1034" y="3894486"/>
                      <a:ext cx="2946014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АНО «Больше, чем путешествие»</a:t>
                      </a:r>
                    </a:p>
                  </p:txBody>
                </p:sp>
                <p:sp>
                  <p:nvSpPr>
                    <p:cNvPr id="103" name="Прямоугольник 102">
                      <a:extLst>
                        <a:ext uri="{FF2B5EF4-FFF2-40B4-BE49-F238E27FC236}">
                          <a16:creationId xmlns:a16="http://schemas.microsoft.com/office/drawing/2014/main" id="{62BC134D-F544-448C-8710-2DC47E7999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2512" y="4555229"/>
                      <a:ext cx="2946014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Поисковое движение России</a:t>
                      </a:r>
                    </a:p>
                  </p:txBody>
                </p:sp>
                <p:sp>
                  <p:nvSpPr>
                    <p:cNvPr id="104" name="Прямоугольник 103">
                      <a:extLst>
                        <a:ext uri="{FF2B5EF4-FFF2-40B4-BE49-F238E27FC236}">
                          <a16:creationId xmlns:a16="http://schemas.microsoft.com/office/drawing/2014/main" id="{4F65FDB0-DE73-491C-A0EE-64D226F312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7365" y="3204211"/>
                      <a:ext cx="3090512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Платформа </a:t>
                      </a: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Добро.рф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T Eesti Pro Display" panose="00000500000000000000" pitchFamily="50" charset="-52"/>
                        <a:cs typeface="GT Eesti Pro Display" panose="00000500000000000000" pitchFamily="50" charset="-52"/>
                      </a:endParaRPr>
                    </a:p>
                  </p:txBody>
                </p:sp>
                <p:pic>
                  <p:nvPicPr>
                    <p:cNvPr id="105" name="Рисунок 104">
                      <a:extLst>
                        <a:ext uri="{FF2B5EF4-FFF2-40B4-BE49-F238E27FC236}">
                          <a16:creationId xmlns:a16="http://schemas.microsoft.com/office/drawing/2014/main" id="{9056E816-EB38-484A-A651-1695C2A1C7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61073" y="1784004"/>
                      <a:ext cx="350566" cy="4754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6" name="Прямоугольник 105">
                      <a:extLst>
                        <a:ext uri="{FF2B5EF4-FFF2-40B4-BE49-F238E27FC236}">
                          <a16:creationId xmlns:a16="http://schemas.microsoft.com/office/drawing/2014/main" id="{9F875FDC-4F06-41DA-ADD9-23F5E4036E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1034" y="2540120"/>
                      <a:ext cx="2946014" cy="2616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rPr>
                        <a:t>Ассоциация ветеранов СВО</a:t>
                      </a:r>
                    </a:p>
                  </p:txBody>
                </p:sp>
                <p:pic>
                  <p:nvPicPr>
                    <p:cNvPr id="107" name="Рисунок 106">
                      <a:extLst>
                        <a:ext uri="{FF2B5EF4-FFF2-40B4-BE49-F238E27FC236}">
                          <a16:creationId xmlns:a16="http://schemas.microsoft.com/office/drawing/2014/main" id="{EB871BC5-58FF-4BB6-A615-3A1C919348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43286" y="3182818"/>
                      <a:ext cx="1089915" cy="350093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08" name="Объект 16">
                      <a:extLst>
                        <a:ext uri="{FF2B5EF4-FFF2-40B4-BE49-F238E27FC236}">
                          <a16:creationId xmlns:a16="http://schemas.microsoft.com/office/drawing/2014/main" id="{FE1BDBCE-A07B-490C-8F0C-25008E6312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10797" y="1143194"/>
                      <a:ext cx="1018190" cy="330394"/>
                      <a:chOff x="4610797" y="1143194"/>
                      <a:chExt cx="1018190" cy="330394"/>
                    </a:xfrm>
                  </p:grpSpPr>
                  <p:sp>
                    <p:nvSpPr>
                      <p:cNvPr id="109" name="Полилиния: фигура 108">
                        <a:extLst>
                          <a:ext uri="{FF2B5EF4-FFF2-40B4-BE49-F238E27FC236}">
                            <a16:creationId xmlns:a16="http://schemas.microsoft.com/office/drawing/2014/main" id="{4CDB5B4D-E8A4-481D-B2FA-63DDEA1FEB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98080" y="1396734"/>
                        <a:ext cx="40962" cy="68832"/>
                      </a:xfrm>
                      <a:custGeom>
                        <a:avLst/>
                        <a:gdLst>
                          <a:gd name="connsiteX0" fmla="*/ 0 w 40961"/>
                          <a:gd name="connsiteY0" fmla="*/ 15263 h 68832"/>
                          <a:gd name="connsiteX1" fmla="*/ 0 w 40961"/>
                          <a:gd name="connsiteY1" fmla="*/ 0 h 68832"/>
                          <a:gd name="connsiteX2" fmla="*/ 45070 w 40961"/>
                          <a:gd name="connsiteY2" fmla="*/ 0 h 68832"/>
                          <a:gd name="connsiteX3" fmla="*/ 45070 w 40961"/>
                          <a:gd name="connsiteY3" fmla="*/ 15263 h 68832"/>
                          <a:gd name="connsiteX4" fmla="*/ 30435 w 40961"/>
                          <a:gd name="connsiteY4" fmla="*/ 15263 h 68832"/>
                          <a:gd name="connsiteX5" fmla="*/ 30435 w 40961"/>
                          <a:gd name="connsiteY5" fmla="*/ 69812 h 68832"/>
                          <a:gd name="connsiteX6" fmla="*/ 14664 w 40961"/>
                          <a:gd name="connsiteY6" fmla="*/ 69812 h 68832"/>
                          <a:gd name="connsiteX7" fmla="*/ 14664 w 40961"/>
                          <a:gd name="connsiteY7" fmla="*/ 15263 h 68832"/>
                          <a:gd name="connsiteX8" fmla="*/ 29 w 40961"/>
                          <a:gd name="connsiteY8" fmla="*/ 15263 h 68832"/>
                          <a:gd name="connsiteX9" fmla="*/ 0 w 40961"/>
                          <a:gd name="connsiteY9" fmla="*/ 15263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40961" h="68832">
                            <a:moveTo>
                              <a:pt x="0" y="15263"/>
                            </a:moveTo>
                            <a:lnTo>
                              <a:pt x="0" y="0"/>
                            </a:lnTo>
                            <a:lnTo>
                              <a:pt x="45070" y="0"/>
                            </a:lnTo>
                            <a:lnTo>
                              <a:pt x="45070" y="15263"/>
                            </a:lnTo>
                            <a:lnTo>
                              <a:pt x="30435" y="15263"/>
                            </a:lnTo>
                            <a:lnTo>
                              <a:pt x="30435" y="69812"/>
                            </a:lnTo>
                            <a:lnTo>
                              <a:pt x="14664" y="69812"/>
                            </a:lnTo>
                            <a:lnTo>
                              <a:pt x="14664" y="15263"/>
                            </a:lnTo>
                            <a:lnTo>
                              <a:pt x="29" y="15263"/>
                            </a:lnTo>
                            <a:lnTo>
                              <a:pt x="0" y="15263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0" name="Полилиния: фигура 109">
                        <a:extLst>
                          <a:ext uri="{FF2B5EF4-FFF2-40B4-BE49-F238E27FC236}">
                            <a16:creationId xmlns:a16="http://schemas.microsoft.com/office/drawing/2014/main" id="{C23378B5-8783-4336-B775-7417E6CFF1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348" y="1395777"/>
                        <a:ext cx="58517" cy="68832"/>
                      </a:xfrm>
                      <a:custGeom>
                        <a:avLst/>
                        <a:gdLst>
                          <a:gd name="connsiteX0" fmla="*/ 30732 w 58516"/>
                          <a:gd name="connsiteY0" fmla="*/ 71687 h 68832"/>
                          <a:gd name="connsiteX1" fmla="*/ 15122 w 58516"/>
                          <a:gd name="connsiteY1" fmla="*/ 67555 h 68832"/>
                          <a:gd name="connsiteX2" fmla="*/ 4065 w 58516"/>
                          <a:gd name="connsiteY2" fmla="*/ 55429 h 68832"/>
                          <a:gd name="connsiteX3" fmla="*/ 0 w 58516"/>
                          <a:gd name="connsiteY3" fmla="*/ 35881 h 68832"/>
                          <a:gd name="connsiteX4" fmla="*/ 4065 w 58516"/>
                          <a:gd name="connsiteY4" fmla="*/ 16220 h 68832"/>
                          <a:gd name="connsiteX5" fmla="*/ 15122 w 58516"/>
                          <a:gd name="connsiteY5" fmla="*/ 4093 h 68832"/>
                          <a:gd name="connsiteX6" fmla="*/ 30732 w 58516"/>
                          <a:gd name="connsiteY6" fmla="*/ 0 h 68832"/>
                          <a:gd name="connsiteX7" fmla="*/ 46309 w 58516"/>
                          <a:gd name="connsiteY7" fmla="*/ 4093 h 68832"/>
                          <a:gd name="connsiteX8" fmla="*/ 57366 w 58516"/>
                          <a:gd name="connsiteY8" fmla="*/ 16220 h 68832"/>
                          <a:gd name="connsiteX9" fmla="*/ 61464 w 58516"/>
                          <a:gd name="connsiteY9" fmla="*/ 35881 h 68832"/>
                          <a:gd name="connsiteX10" fmla="*/ 57366 w 58516"/>
                          <a:gd name="connsiteY10" fmla="*/ 55506 h 68832"/>
                          <a:gd name="connsiteX11" fmla="*/ 46309 w 58516"/>
                          <a:gd name="connsiteY11" fmla="*/ 67593 h 68832"/>
                          <a:gd name="connsiteX12" fmla="*/ 30732 w 58516"/>
                          <a:gd name="connsiteY12" fmla="*/ 71687 h 68832"/>
                          <a:gd name="connsiteX13" fmla="*/ 30732 w 58516"/>
                          <a:gd name="connsiteY13" fmla="*/ 55199 h 68832"/>
                          <a:gd name="connsiteX14" fmla="*/ 37919 w 58516"/>
                          <a:gd name="connsiteY14" fmla="*/ 52981 h 68832"/>
                          <a:gd name="connsiteX15" fmla="*/ 42309 w 58516"/>
                          <a:gd name="connsiteY15" fmla="*/ 46440 h 68832"/>
                          <a:gd name="connsiteX16" fmla="*/ 43805 w 58516"/>
                          <a:gd name="connsiteY16" fmla="*/ 35881 h 68832"/>
                          <a:gd name="connsiteX17" fmla="*/ 42309 w 58516"/>
                          <a:gd name="connsiteY17" fmla="*/ 25285 h 68832"/>
                          <a:gd name="connsiteX18" fmla="*/ 37919 w 58516"/>
                          <a:gd name="connsiteY18" fmla="*/ 18744 h 68832"/>
                          <a:gd name="connsiteX19" fmla="*/ 30732 w 58516"/>
                          <a:gd name="connsiteY19" fmla="*/ 16526 h 68832"/>
                          <a:gd name="connsiteX20" fmla="*/ 23578 w 58516"/>
                          <a:gd name="connsiteY20" fmla="*/ 18744 h 68832"/>
                          <a:gd name="connsiteX21" fmla="*/ 19155 w 58516"/>
                          <a:gd name="connsiteY21" fmla="*/ 25285 h 68832"/>
                          <a:gd name="connsiteX22" fmla="*/ 17659 w 58516"/>
                          <a:gd name="connsiteY22" fmla="*/ 35881 h 68832"/>
                          <a:gd name="connsiteX23" fmla="*/ 19155 w 58516"/>
                          <a:gd name="connsiteY23" fmla="*/ 46440 h 68832"/>
                          <a:gd name="connsiteX24" fmla="*/ 23578 w 58516"/>
                          <a:gd name="connsiteY24" fmla="*/ 52981 h 68832"/>
                          <a:gd name="connsiteX25" fmla="*/ 30732 w 58516"/>
                          <a:gd name="connsiteY25" fmla="*/ 55199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58516" h="68832">
                            <a:moveTo>
                              <a:pt x="30732" y="71687"/>
                            </a:moveTo>
                            <a:cubicBezTo>
                              <a:pt x="24975" y="71687"/>
                              <a:pt x="19772" y="70309"/>
                              <a:pt x="15122" y="67555"/>
                            </a:cubicBezTo>
                            <a:cubicBezTo>
                              <a:pt x="10472" y="64801"/>
                              <a:pt x="6765" y="60784"/>
                              <a:pt x="4065" y="55429"/>
                            </a:cubicBezTo>
                            <a:cubicBezTo>
                              <a:pt x="1334" y="50112"/>
                              <a:pt x="0" y="43571"/>
                              <a:pt x="0" y="35881"/>
                            </a:cubicBezTo>
                            <a:cubicBezTo>
                              <a:pt x="0" y="28193"/>
                              <a:pt x="1366" y="21537"/>
                              <a:pt x="4065" y="16220"/>
                            </a:cubicBezTo>
                            <a:cubicBezTo>
                              <a:pt x="6797" y="10864"/>
                              <a:pt x="10472" y="6847"/>
                              <a:pt x="15122" y="4093"/>
                            </a:cubicBezTo>
                            <a:cubicBezTo>
                              <a:pt x="19772" y="1339"/>
                              <a:pt x="24975" y="0"/>
                              <a:pt x="30732" y="0"/>
                            </a:cubicBezTo>
                            <a:cubicBezTo>
                              <a:pt x="36488" y="0"/>
                              <a:pt x="41659" y="1377"/>
                              <a:pt x="46309" y="4093"/>
                            </a:cubicBezTo>
                            <a:cubicBezTo>
                              <a:pt x="50959" y="6810"/>
                              <a:pt x="54634" y="10864"/>
                              <a:pt x="57366" y="16220"/>
                            </a:cubicBezTo>
                            <a:cubicBezTo>
                              <a:pt x="60097" y="21575"/>
                              <a:pt x="61464" y="28117"/>
                              <a:pt x="61464" y="35881"/>
                            </a:cubicBezTo>
                            <a:cubicBezTo>
                              <a:pt x="61464" y="43647"/>
                              <a:pt x="60097" y="50150"/>
                              <a:pt x="57366" y="55506"/>
                            </a:cubicBezTo>
                            <a:cubicBezTo>
                              <a:pt x="54634" y="60823"/>
                              <a:pt x="50959" y="64877"/>
                              <a:pt x="46309" y="67593"/>
                            </a:cubicBezTo>
                            <a:cubicBezTo>
                              <a:pt x="41659" y="70309"/>
                              <a:pt x="36455" y="71687"/>
                              <a:pt x="30732" y="71687"/>
                            </a:cubicBezTo>
                            <a:close/>
                            <a:moveTo>
                              <a:pt x="30732" y="55199"/>
                            </a:moveTo>
                            <a:cubicBezTo>
                              <a:pt x="33593" y="55199"/>
                              <a:pt x="36000" y="54472"/>
                              <a:pt x="37919" y="52981"/>
                            </a:cubicBezTo>
                            <a:cubicBezTo>
                              <a:pt x="39870" y="51488"/>
                              <a:pt x="41333" y="49309"/>
                              <a:pt x="42309" y="46440"/>
                            </a:cubicBezTo>
                            <a:cubicBezTo>
                              <a:pt x="43285" y="43571"/>
                              <a:pt x="43805" y="40051"/>
                              <a:pt x="43805" y="35881"/>
                            </a:cubicBezTo>
                            <a:cubicBezTo>
                              <a:pt x="43805" y="31712"/>
                              <a:pt x="43317" y="28154"/>
                              <a:pt x="42309" y="25285"/>
                            </a:cubicBezTo>
                            <a:cubicBezTo>
                              <a:pt x="41301" y="22417"/>
                              <a:pt x="39838" y="20198"/>
                              <a:pt x="37919" y="18744"/>
                            </a:cubicBezTo>
                            <a:cubicBezTo>
                              <a:pt x="35967" y="17252"/>
                              <a:pt x="33593" y="16526"/>
                              <a:pt x="30732" y="16526"/>
                            </a:cubicBezTo>
                            <a:cubicBezTo>
                              <a:pt x="27870" y="16526"/>
                              <a:pt x="25528" y="17252"/>
                              <a:pt x="23578" y="18744"/>
                            </a:cubicBezTo>
                            <a:cubicBezTo>
                              <a:pt x="21626" y="20236"/>
                              <a:pt x="20163" y="22417"/>
                              <a:pt x="19155" y="25285"/>
                            </a:cubicBezTo>
                            <a:cubicBezTo>
                              <a:pt x="18147" y="28193"/>
                              <a:pt x="17659" y="31712"/>
                              <a:pt x="17659" y="35881"/>
                            </a:cubicBezTo>
                            <a:cubicBezTo>
                              <a:pt x="17659" y="40051"/>
                              <a:pt x="18147" y="43532"/>
                              <a:pt x="19155" y="46440"/>
                            </a:cubicBezTo>
                            <a:cubicBezTo>
                              <a:pt x="20163" y="49309"/>
                              <a:pt x="21626" y="51488"/>
                              <a:pt x="23578" y="52981"/>
                            </a:cubicBezTo>
                            <a:cubicBezTo>
                              <a:pt x="25528" y="54472"/>
                              <a:pt x="27903" y="55199"/>
                              <a:pt x="30732" y="55199"/>
                            </a:cubicBez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1" name="Полилиния: фигура 110">
                        <a:extLst>
                          <a:ext uri="{FF2B5EF4-FFF2-40B4-BE49-F238E27FC236}">
                            <a16:creationId xmlns:a16="http://schemas.microsoft.com/office/drawing/2014/main" id="{47C69140-CFEF-41EE-AEFA-FA53C31125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7868" y="1396696"/>
                        <a:ext cx="35110" cy="68832"/>
                      </a:xfrm>
                      <a:custGeom>
                        <a:avLst/>
                        <a:gdLst>
                          <a:gd name="connsiteX0" fmla="*/ 0 w 35110"/>
                          <a:gd name="connsiteY0" fmla="*/ 69812 h 68832"/>
                          <a:gd name="connsiteX1" fmla="*/ 0 w 35110"/>
                          <a:gd name="connsiteY1" fmla="*/ 0 h 68832"/>
                          <a:gd name="connsiteX2" fmla="*/ 39379 w 35110"/>
                          <a:gd name="connsiteY2" fmla="*/ 0 h 68832"/>
                          <a:gd name="connsiteX3" fmla="*/ 39379 w 35110"/>
                          <a:gd name="connsiteY3" fmla="*/ 15263 h 68832"/>
                          <a:gd name="connsiteX4" fmla="*/ 16780 w 35110"/>
                          <a:gd name="connsiteY4" fmla="*/ 15263 h 68832"/>
                          <a:gd name="connsiteX5" fmla="*/ 16780 w 35110"/>
                          <a:gd name="connsiteY5" fmla="*/ 27083 h 68832"/>
                          <a:gd name="connsiteX6" fmla="*/ 37073 w 35110"/>
                          <a:gd name="connsiteY6" fmla="*/ 27083 h 68832"/>
                          <a:gd name="connsiteX7" fmla="*/ 37073 w 35110"/>
                          <a:gd name="connsiteY7" fmla="*/ 41963 h 68832"/>
                          <a:gd name="connsiteX8" fmla="*/ 16780 w 35110"/>
                          <a:gd name="connsiteY8" fmla="*/ 41963 h 68832"/>
                          <a:gd name="connsiteX9" fmla="*/ 16780 w 35110"/>
                          <a:gd name="connsiteY9" fmla="*/ 54510 h 68832"/>
                          <a:gd name="connsiteX10" fmla="*/ 39221 w 35110"/>
                          <a:gd name="connsiteY10" fmla="*/ 54510 h 68832"/>
                          <a:gd name="connsiteX11" fmla="*/ 39221 w 35110"/>
                          <a:gd name="connsiteY11" fmla="*/ 69774 h 68832"/>
                          <a:gd name="connsiteX12" fmla="*/ 0 w 35110"/>
                          <a:gd name="connsiteY12" fmla="*/ 69774 h 68832"/>
                          <a:gd name="connsiteX13" fmla="*/ 0 w 35110"/>
                          <a:gd name="connsiteY13" fmla="*/ 69812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5110" h="68832">
                            <a:moveTo>
                              <a:pt x="0" y="69812"/>
                            </a:moveTo>
                            <a:lnTo>
                              <a:pt x="0" y="0"/>
                            </a:lnTo>
                            <a:lnTo>
                              <a:pt x="39379" y="0"/>
                            </a:lnTo>
                            <a:lnTo>
                              <a:pt x="39379" y="15263"/>
                            </a:lnTo>
                            <a:lnTo>
                              <a:pt x="16780" y="15263"/>
                            </a:lnTo>
                            <a:lnTo>
                              <a:pt x="16780" y="27083"/>
                            </a:lnTo>
                            <a:lnTo>
                              <a:pt x="37073" y="27083"/>
                            </a:lnTo>
                            <a:lnTo>
                              <a:pt x="37073" y="41963"/>
                            </a:lnTo>
                            <a:lnTo>
                              <a:pt x="16780" y="41963"/>
                            </a:lnTo>
                            <a:lnTo>
                              <a:pt x="16780" y="54510"/>
                            </a:lnTo>
                            <a:lnTo>
                              <a:pt x="39221" y="54510"/>
                            </a:lnTo>
                            <a:lnTo>
                              <a:pt x="39221" y="69774"/>
                            </a:lnTo>
                            <a:lnTo>
                              <a:pt x="0" y="69774"/>
                            </a:lnTo>
                            <a:lnTo>
                              <a:pt x="0" y="69812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2" name="Полилиния: фигура 111">
                        <a:extLst>
                          <a:ext uri="{FF2B5EF4-FFF2-40B4-BE49-F238E27FC236}">
                            <a16:creationId xmlns:a16="http://schemas.microsoft.com/office/drawing/2014/main" id="{3E2D4F03-1EA3-4F97-B59F-6365138AA6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0439" y="1396696"/>
                        <a:ext cx="35110" cy="68832"/>
                      </a:xfrm>
                      <a:custGeom>
                        <a:avLst/>
                        <a:gdLst>
                          <a:gd name="connsiteX0" fmla="*/ 0 w 35110"/>
                          <a:gd name="connsiteY0" fmla="*/ 69812 h 68832"/>
                          <a:gd name="connsiteX1" fmla="*/ 0 w 35110"/>
                          <a:gd name="connsiteY1" fmla="*/ 0 h 68832"/>
                          <a:gd name="connsiteX2" fmla="*/ 39382 w 35110"/>
                          <a:gd name="connsiteY2" fmla="*/ 0 h 68832"/>
                          <a:gd name="connsiteX3" fmla="*/ 39382 w 35110"/>
                          <a:gd name="connsiteY3" fmla="*/ 15263 h 68832"/>
                          <a:gd name="connsiteX4" fmla="*/ 16777 w 35110"/>
                          <a:gd name="connsiteY4" fmla="*/ 15263 h 68832"/>
                          <a:gd name="connsiteX5" fmla="*/ 16777 w 35110"/>
                          <a:gd name="connsiteY5" fmla="*/ 27083 h 68832"/>
                          <a:gd name="connsiteX6" fmla="*/ 37070 w 35110"/>
                          <a:gd name="connsiteY6" fmla="*/ 27083 h 68832"/>
                          <a:gd name="connsiteX7" fmla="*/ 37070 w 35110"/>
                          <a:gd name="connsiteY7" fmla="*/ 41963 h 68832"/>
                          <a:gd name="connsiteX8" fmla="*/ 16777 w 35110"/>
                          <a:gd name="connsiteY8" fmla="*/ 41963 h 68832"/>
                          <a:gd name="connsiteX9" fmla="*/ 16777 w 35110"/>
                          <a:gd name="connsiteY9" fmla="*/ 54510 h 68832"/>
                          <a:gd name="connsiteX10" fmla="*/ 39218 w 35110"/>
                          <a:gd name="connsiteY10" fmla="*/ 54510 h 68832"/>
                          <a:gd name="connsiteX11" fmla="*/ 39218 w 35110"/>
                          <a:gd name="connsiteY11" fmla="*/ 69774 h 68832"/>
                          <a:gd name="connsiteX12" fmla="*/ 0 w 35110"/>
                          <a:gd name="connsiteY12" fmla="*/ 69774 h 68832"/>
                          <a:gd name="connsiteX13" fmla="*/ 0 w 35110"/>
                          <a:gd name="connsiteY13" fmla="*/ 69812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5110" h="68832">
                            <a:moveTo>
                              <a:pt x="0" y="69812"/>
                            </a:moveTo>
                            <a:lnTo>
                              <a:pt x="0" y="0"/>
                            </a:lnTo>
                            <a:lnTo>
                              <a:pt x="39382" y="0"/>
                            </a:lnTo>
                            <a:lnTo>
                              <a:pt x="39382" y="15263"/>
                            </a:lnTo>
                            <a:lnTo>
                              <a:pt x="16777" y="15263"/>
                            </a:lnTo>
                            <a:lnTo>
                              <a:pt x="16777" y="27083"/>
                            </a:lnTo>
                            <a:lnTo>
                              <a:pt x="37070" y="27083"/>
                            </a:lnTo>
                            <a:lnTo>
                              <a:pt x="37070" y="41963"/>
                            </a:lnTo>
                            <a:lnTo>
                              <a:pt x="16777" y="41963"/>
                            </a:lnTo>
                            <a:lnTo>
                              <a:pt x="16777" y="54510"/>
                            </a:lnTo>
                            <a:lnTo>
                              <a:pt x="39218" y="54510"/>
                            </a:lnTo>
                            <a:lnTo>
                              <a:pt x="39218" y="69774"/>
                            </a:lnTo>
                            <a:lnTo>
                              <a:pt x="0" y="69774"/>
                            </a:lnTo>
                            <a:lnTo>
                              <a:pt x="0" y="69812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3" name="Полилиния: фигура 112">
                        <a:extLst>
                          <a:ext uri="{FF2B5EF4-FFF2-40B4-BE49-F238E27FC236}">
                            <a16:creationId xmlns:a16="http://schemas.microsoft.com/office/drawing/2014/main" id="{24151FC5-BF23-43C7-B910-72A4A2F1C4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5509" y="1396619"/>
                        <a:ext cx="40962" cy="68832"/>
                      </a:xfrm>
                      <a:custGeom>
                        <a:avLst/>
                        <a:gdLst>
                          <a:gd name="connsiteX0" fmla="*/ 32161 w 40961"/>
                          <a:gd name="connsiteY0" fmla="*/ 76 h 68832"/>
                          <a:gd name="connsiteX1" fmla="*/ 32161 w 40961"/>
                          <a:gd name="connsiteY1" fmla="*/ 31023 h 68832"/>
                          <a:gd name="connsiteX2" fmla="*/ 29627 w 40961"/>
                          <a:gd name="connsiteY2" fmla="*/ 31253 h 68832"/>
                          <a:gd name="connsiteX3" fmla="*/ 26309 w 40961"/>
                          <a:gd name="connsiteY3" fmla="*/ 31405 h 68832"/>
                          <a:gd name="connsiteX4" fmla="*/ 24132 w 40961"/>
                          <a:gd name="connsiteY4" fmla="*/ 31444 h 68832"/>
                          <a:gd name="connsiteX5" fmla="*/ 16490 w 40961"/>
                          <a:gd name="connsiteY5" fmla="*/ 29187 h 68832"/>
                          <a:gd name="connsiteX6" fmla="*/ 14407 w 40961"/>
                          <a:gd name="connsiteY6" fmla="*/ 21957 h 68832"/>
                          <a:gd name="connsiteX7" fmla="*/ 14407 w 40961"/>
                          <a:gd name="connsiteY7" fmla="*/ 39 h 68832"/>
                          <a:gd name="connsiteX8" fmla="*/ 0 w 40961"/>
                          <a:gd name="connsiteY8" fmla="*/ 39 h 68832"/>
                          <a:gd name="connsiteX9" fmla="*/ 0 w 40961"/>
                          <a:gd name="connsiteY9" fmla="*/ 21957 h 68832"/>
                          <a:gd name="connsiteX10" fmla="*/ 2990 w 40961"/>
                          <a:gd name="connsiteY10" fmla="*/ 35384 h 68832"/>
                          <a:gd name="connsiteX11" fmla="*/ 11446 w 40961"/>
                          <a:gd name="connsiteY11" fmla="*/ 43341 h 68832"/>
                          <a:gd name="connsiteX12" fmla="*/ 24132 w 40961"/>
                          <a:gd name="connsiteY12" fmla="*/ 45942 h 68832"/>
                          <a:gd name="connsiteX13" fmla="*/ 25952 w 40961"/>
                          <a:gd name="connsiteY13" fmla="*/ 45866 h 68832"/>
                          <a:gd name="connsiteX14" fmla="*/ 29235 w 40961"/>
                          <a:gd name="connsiteY14" fmla="*/ 45636 h 68832"/>
                          <a:gd name="connsiteX15" fmla="*/ 32196 w 40961"/>
                          <a:gd name="connsiteY15" fmla="*/ 45329 h 68832"/>
                          <a:gd name="connsiteX16" fmla="*/ 32196 w 40961"/>
                          <a:gd name="connsiteY16" fmla="*/ 69812 h 68832"/>
                          <a:gd name="connsiteX17" fmla="*/ 46731 w 40961"/>
                          <a:gd name="connsiteY17" fmla="*/ 69812 h 68832"/>
                          <a:gd name="connsiteX18" fmla="*/ 46731 w 40961"/>
                          <a:gd name="connsiteY18" fmla="*/ 0 h 68832"/>
                          <a:gd name="connsiteX19" fmla="*/ 32196 w 40961"/>
                          <a:gd name="connsiteY19" fmla="*/ 0 h 68832"/>
                          <a:gd name="connsiteX20" fmla="*/ 32161 w 40961"/>
                          <a:gd name="connsiteY20" fmla="*/ 76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961" h="68832">
                            <a:moveTo>
                              <a:pt x="32161" y="76"/>
                            </a:moveTo>
                            <a:lnTo>
                              <a:pt x="32161" y="31023"/>
                            </a:lnTo>
                            <a:cubicBezTo>
                              <a:pt x="31347" y="31100"/>
                              <a:pt x="30534" y="31215"/>
                              <a:pt x="29627" y="31253"/>
                            </a:cubicBezTo>
                            <a:cubicBezTo>
                              <a:pt x="28457" y="31329"/>
                              <a:pt x="27351" y="31367"/>
                              <a:pt x="26309" y="31405"/>
                            </a:cubicBezTo>
                            <a:cubicBezTo>
                              <a:pt x="25303" y="31405"/>
                              <a:pt x="24554" y="31444"/>
                              <a:pt x="24132" y="31444"/>
                            </a:cubicBezTo>
                            <a:cubicBezTo>
                              <a:pt x="20422" y="31444"/>
                              <a:pt x="17853" y="30679"/>
                              <a:pt x="16490" y="29187"/>
                            </a:cubicBezTo>
                            <a:cubicBezTo>
                              <a:pt x="15091" y="27695"/>
                              <a:pt x="14407" y="25285"/>
                              <a:pt x="14407" y="21957"/>
                            </a:cubicBezTo>
                            <a:lnTo>
                              <a:pt x="14407" y="39"/>
                            </a:lnTo>
                            <a:lnTo>
                              <a:pt x="0" y="39"/>
                            </a:lnTo>
                            <a:lnTo>
                              <a:pt x="0" y="21957"/>
                            </a:lnTo>
                            <a:cubicBezTo>
                              <a:pt x="0" y="27351"/>
                              <a:pt x="1006" y="31827"/>
                              <a:pt x="2990" y="35384"/>
                            </a:cubicBezTo>
                            <a:cubicBezTo>
                              <a:pt x="5009" y="38942"/>
                              <a:pt x="7806" y="41581"/>
                              <a:pt x="11446" y="43341"/>
                            </a:cubicBezTo>
                            <a:cubicBezTo>
                              <a:pt x="15091" y="45062"/>
                              <a:pt x="19316" y="45942"/>
                              <a:pt x="24132" y="45942"/>
                            </a:cubicBezTo>
                            <a:cubicBezTo>
                              <a:pt x="24390" y="45942"/>
                              <a:pt x="24975" y="45942"/>
                              <a:pt x="25952" y="45866"/>
                            </a:cubicBezTo>
                            <a:cubicBezTo>
                              <a:pt x="26929" y="45827"/>
                              <a:pt x="28000" y="45751"/>
                              <a:pt x="29235" y="45636"/>
                            </a:cubicBezTo>
                            <a:cubicBezTo>
                              <a:pt x="30277" y="45559"/>
                              <a:pt x="31254" y="45444"/>
                              <a:pt x="32196" y="45329"/>
                            </a:cubicBezTo>
                            <a:lnTo>
                              <a:pt x="32196" y="69812"/>
                            </a:lnTo>
                            <a:lnTo>
                              <a:pt x="46731" y="69812"/>
                            </a:lnTo>
                            <a:lnTo>
                              <a:pt x="46731" y="0"/>
                            </a:lnTo>
                            <a:lnTo>
                              <a:pt x="32196" y="0"/>
                            </a:lnTo>
                            <a:lnTo>
                              <a:pt x="32161" y="76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4" name="Полилиния: фигура 113">
                        <a:extLst>
                          <a:ext uri="{FF2B5EF4-FFF2-40B4-BE49-F238E27FC236}">
                            <a16:creationId xmlns:a16="http://schemas.microsoft.com/office/drawing/2014/main" id="{2D066CB5-20F3-4B83-96B5-D49845F015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34794" y="1395777"/>
                        <a:ext cx="52665" cy="68832"/>
                      </a:xfrm>
                      <a:custGeom>
                        <a:avLst/>
                        <a:gdLst>
                          <a:gd name="connsiteX0" fmla="*/ 29820 w 52665"/>
                          <a:gd name="connsiteY0" fmla="*/ 71687 h 68832"/>
                          <a:gd name="connsiteX1" fmla="*/ 14600 w 52665"/>
                          <a:gd name="connsiteY1" fmla="*/ 67555 h 68832"/>
                          <a:gd name="connsiteX2" fmla="*/ 3932 w 52665"/>
                          <a:gd name="connsiteY2" fmla="*/ 55429 h 68832"/>
                          <a:gd name="connsiteX3" fmla="*/ 0 w 52665"/>
                          <a:gd name="connsiteY3" fmla="*/ 35881 h 68832"/>
                          <a:gd name="connsiteX4" fmla="*/ 3997 w 52665"/>
                          <a:gd name="connsiteY4" fmla="*/ 16220 h 68832"/>
                          <a:gd name="connsiteX5" fmla="*/ 14764 w 52665"/>
                          <a:gd name="connsiteY5" fmla="*/ 4093 h 68832"/>
                          <a:gd name="connsiteX6" fmla="*/ 29820 w 52665"/>
                          <a:gd name="connsiteY6" fmla="*/ 0 h 68832"/>
                          <a:gd name="connsiteX7" fmla="*/ 40616 w 52665"/>
                          <a:gd name="connsiteY7" fmla="*/ 1798 h 68832"/>
                          <a:gd name="connsiteX8" fmla="*/ 49265 w 52665"/>
                          <a:gd name="connsiteY8" fmla="*/ 7077 h 68832"/>
                          <a:gd name="connsiteX9" fmla="*/ 55216 w 52665"/>
                          <a:gd name="connsiteY9" fmla="*/ 15608 h 68832"/>
                          <a:gd name="connsiteX10" fmla="*/ 57949 w 52665"/>
                          <a:gd name="connsiteY10" fmla="*/ 27160 h 68832"/>
                          <a:gd name="connsiteX11" fmla="*/ 40944 w 52665"/>
                          <a:gd name="connsiteY11" fmla="*/ 27160 h 68832"/>
                          <a:gd name="connsiteX12" fmla="*/ 39996 w 52665"/>
                          <a:gd name="connsiteY12" fmla="*/ 22799 h 68832"/>
                          <a:gd name="connsiteX13" fmla="*/ 37884 w 52665"/>
                          <a:gd name="connsiteY13" fmla="*/ 19433 h 68832"/>
                          <a:gd name="connsiteX14" fmla="*/ 34636 w 52665"/>
                          <a:gd name="connsiteY14" fmla="*/ 17252 h 68832"/>
                          <a:gd name="connsiteX15" fmla="*/ 30306 w 52665"/>
                          <a:gd name="connsiteY15" fmla="*/ 16487 h 68832"/>
                          <a:gd name="connsiteX16" fmla="*/ 23184 w 52665"/>
                          <a:gd name="connsiteY16" fmla="*/ 18821 h 68832"/>
                          <a:gd name="connsiteX17" fmla="*/ 18760 w 52665"/>
                          <a:gd name="connsiteY17" fmla="*/ 25477 h 68832"/>
                          <a:gd name="connsiteX18" fmla="*/ 17268 w 52665"/>
                          <a:gd name="connsiteY18" fmla="*/ 35920 h 68832"/>
                          <a:gd name="connsiteX19" fmla="*/ 18796 w 52665"/>
                          <a:gd name="connsiteY19" fmla="*/ 46592 h 68832"/>
                          <a:gd name="connsiteX20" fmla="*/ 23219 w 52665"/>
                          <a:gd name="connsiteY20" fmla="*/ 53057 h 68832"/>
                          <a:gd name="connsiteX21" fmla="*/ 30212 w 52665"/>
                          <a:gd name="connsiteY21" fmla="*/ 55199 h 68832"/>
                          <a:gd name="connsiteX22" fmla="*/ 34373 w 52665"/>
                          <a:gd name="connsiteY22" fmla="*/ 54549 h 68832"/>
                          <a:gd name="connsiteX23" fmla="*/ 37562 w 52665"/>
                          <a:gd name="connsiteY23" fmla="*/ 52637 h 68832"/>
                          <a:gd name="connsiteX24" fmla="*/ 39774 w 52665"/>
                          <a:gd name="connsiteY24" fmla="*/ 49576 h 68832"/>
                          <a:gd name="connsiteX25" fmla="*/ 40909 w 52665"/>
                          <a:gd name="connsiteY25" fmla="*/ 45559 h 68832"/>
                          <a:gd name="connsiteX26" fmla="*/ 57920 w 52665"/>
                          <a:gd name="connsiteY26" fmla="*/ 45559 h 68832"/>
                          <a:gd name="connsiteX27" fmla="*/ 55737 w 52665"/>
                          <a:gd name="connsiteY27" fmla="*/ 54625 h 68832"/>
                          <a:gd name="connsiteX28" fmla="*/ 50342 w 52665"/>
                          <a:gd name="connsiteY28" fmla="*/ 63118 h 68832"/>
                          <a:gd name="connsiteX29" fmla="*/ 41687 w 52665"/>
                          <a:gd name="connsiteY29" fmla="*/ 69353 h 68832"/>
                          <a:gd name="connsiteX30" fmla="*/ 29756 w 52665"/>
                          <a:gd name="connsiteY30" fmla="*/ 71724 h 68832"/>
                          <a:gd name="connsiteX31" fmla="*/ 29820 w 52665"/>
                          <a:gd name="connsiteY31" fmla="*/ 71687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52665" h="68832">
                            <a:moveTo>
                              <a:pt x="29820" y="71687"/>
                            </a:moveTo>
                            <a:cubicBezTo>
                              <a:pt x="24162" y="71687"/>
                              <a:pt x="19088" y="70309"/>
                              <a:pt x="14600" y="67555"/>
                            </a:cubicBezTo>
                            <a:cubicBezTo>
                              <a:pt x="10112" y="64801"/>
                              <a:pt x="6536" y="60784"/>
                              <a:pt x="3932" y="55429"/>
                            </a:cubicBezTo>
                            <a:cubicBezTo>
                              <a:pt x="1334" y="50112"/>
                              <a:pt x="0" y="43571"/>
                              <a:pt x="0" y="35881"/>
                            </a:cubicBezTo>
                            <a:cubicBezTo>
                              <a:pt x="0" y="28193"/>
                              <a:pt x="1334" y="21537"/>
                              <a:pt x="3997" y="16220"/>
                            </a:cubicBezTo>
                            <a:cubicBezTo>
                              <a:pt x="6665" y="10864"/>
                              <a:pt x="10240" y="6847"/>
                              <a:pt x="14764" y="4093"/>
                            </a:cubicBezTo>
                            <a:cubicBezTo>
                              <a:pt x="19281" y="1377"/>
                              <a:pt x="24290" y="0"/>
                              <a:pt x="29820" y="0"/>
                            </a:cubicBezTo>
                            <a:cubicBezTo>
                              <a:pt x="33723" y="0"/>
                              <a:pt x="37334" y="613"/>
                              <a:pt x="40616" y="1798"/>
                            </a:cubicBezTo>
                            <a:cubicBezTo>
                              <a:pt x="43899" y="2984"/>
                              <a:pt x="46796" y="4782"/>
                              <a:pt x="49265" y="7077"/>
                            </a:cubicBezTo>
                            <a:cubicBezTo>
                              <a:pt x="51740" y="9411"/>
                              <a:pt x="53724" y="12241"/>
                              <a:pt x="55216" y="15608"/>
                            </a:cubicBezTo>
                            <a:cubicBezTo>
                              <a:pt x="56714" y="18974"/>
                              <a:pt x="57627" y="22799"/>
                              <a:pt x="57949" y="27160"/>
                            </a:cubicBezTo>
                            <a:lnTo>
                              <a:pt x="40944" y="27160"/>
                            </a:lnTo>
                            <a:cubicBezTo>
                              <a:pt x="40845" y="25553"/>
                              <a:pt x="40517" y="24100"/>
                              <a:pt x="39996" y="22799"/>
                            </a:cubicBezTo>
                            <a:cubicBezTo>
                              <a:pt x="39481" y="21498"/>
                              <a:pt x="38797" y="20351"/>
                              <a:pt x="37884" y="19433"/>
                            </a:cubicBezTo>
                            <a:cubicBezTo>
                              <a:pt x="36977" y="18514"/>
                              <a:pt x="35900" y="17788"/>
                              <a:pt x="34636" y="17252"/>
                            </a:cubicBezTo>
                            <a:cubicBezTo>
                              <a:pt x="33366" y="16755"/>
                              <a:pt x="31933" y="16487"/>
                              <a:pt x="30306" y="16487"/>
                            </a:cubicBezTo>
                            <a:cubicBezTo>
                              <a:pt x="27509" y="16487"/>
                              <a:pt x="25139" y="17252"/>
                              <a:pt x="23184" y="18821"/>
                            </a:cubicBezTo>
                            <a:cubicBezTo>
                              <a:pt x="21236" y="20351"/>
                              <a:pt x="19773" y="22569"/>
                              <a:pt x="18760" y="25477"/>
                            </a:cubicBezTo>
                            <a:cubicBezTo>
                              <a:pt x="17754" y="28384"/>
                              <a:pt x="17268" y="31827"/>
                              <a:pt x="17268" y="35920"/>
                            </a:cubicBezTo>
                            <a:cubicBezTo>
                              <a:pt x="17268" y="40013"/>
                              <a:pt x="17789" y="43724"/>
                              <a:pt x="18796" y="46592"/>
                            </a:cubicBezTo>
                            <a:cubicBezTo>
                              <a:pt x="19802" y="49461"/>
                              <a:pt x="21300" y="51603"/>
                              <a:pt x="23219" y="53057"/>
                            </a:cubicBezTo>
                            <a:cubicBezTo>
                              <a:pt x="25139" y="54511"/>
                              <a:pt x="27479" y="55199"/>
                              <a:pt x="30212" y="55199"/>
                            </a:cubicBezTo>
                            <a:cubicBezTo>
                              <a:pt x="31769" y="55199"/>
                              <a:pt x="33138" y="54970"/>
                              <a:pt x="34373" y="54549"/>
                            </a:cubicBezTo>
                            <a:cubicBezTo>
                              <a:pt x="35578" y="54128"/>
                              <a:pt x="36649" y="53478"/>
                              <a:pt x="37562" y="52637"/>
                            </a:cubicBezTo>
                            <a:cubicBezTo>
                              <a:pt x="38469" y="51795"/>
                              <a:pt x="39218" y="50762"/>
                              <a:pt x="39774" y="49576"/>
                            </a:cubicBezTo>
                            <a:cubicBezTo>
                              <a:pt x="40324" y="48390"/>
                              <a:pt x="40716" y="47052"/>
                              <a:pt x="40909" y="45559"/>
                            </a:cubicBezTo>
                            <a:lnTo>
                              <a:pt x="57920" y="45559"/>
                            </a:lnTo>
                            <a:cubicBezTo>
                              <a:pt x="57721" y="48543"/>
                              <a:pt x="57007" y="51566"/>
                              <a:pt x="55737" y="54625"/>
                            </a:cubicBezTo>
                            <a:cubicBezTo>
                              <a:pt x="54473" y="57685"/>
                              <a:pt x="52683" y="60516"/>
                              <a:pt x="50342" y="63118"/>
                            </a:cubicBezTo>
                            <a:cubicBezTo>
                              <a:pt x="48001" y="65680"/>
                              <a:pt x="45140" y="67784"/>
                              <a:pt x="41687" y="69353"/>
                            </a:cubicBezTo>
                            <a:cubicBezTo>
                              <a:pt x="38276" y="70921"/>
                              <a:pt x="34308" y="71724"/>
                              <a:pt x="29756" y="71724"/>
                            </a:cubicBezTo>
                            <a:lnTo>
                              <a:pt x="29820" y="71687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5" name="Полилиния: фигура 114">
                        <a:extLst>
                          <a:ext uri="{FF2B5EF4-FFF2-40B4-BE49-F238E27FC236}">
                            <a16:creationId xmlns:a16="http://schemas.microsoft.com/office/drawing/2014/main" id="{3754306D-11D8-4D6A-BB55-CB7580AE9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2323" y="1396734"/>
                        <a:ext cx="46813" cy="68832"/>
                      </a:xfrm>
                      <a:custGeom>
                        <a:avLst/>
                        <a:gdLst>
                          <a:gd name="connsiteX0" fmla="*/ 0 w 46813"/>
                          <a:gd name="connsiteY0" fmla="*/ 15263 h 68832"/>
                          <a:gd name="connsiteX1" fmla="*/ 0 w 46813"/>
                          <a:gd name="connsiteY1" fmla="*/ 0 h 68832"/>
                          <a:gd name="connsiteX2" fmla="*/ 47219 w 46813"/>
                          <a:gd name="connsiteY2" fmla="*/ 0 h 68832"/>
                          <a:gd name="connsiteX3" fmla="*/ 47219 w 46813"/>
                          <a:gd name="connsiteY3" fmla="*/ 15263 h 68832"/>
                          <a:gd name="connsiteX4" fmla="*/ 31870 w 46813"/>
                          <a:gd name="connsiteY4" fmla="*/ 15263 h 68832"/>
                          <a:gd name="connsiteX5" fmla="*/ 31870 w 46813"/>
                          <a:gd name="connsiteY5" fmla="*/ 69812 h 68832"/>
                          <a:gd name="connsiteX6" fmla="*/ 15350 w 46813"/>
                          <a:gd name="connsiteY6" fmla="*/ 69812 h 68832"/>
                          <a:gd name="connsiteX7" fmla="*/ 15350 w 46813"/>
                          <a:gd name="connsiteY7" fmla="*/ 15263 h 68832"/>
                          <a:gd name="connsiteX8" fmla="*/ 0 w 46813"/>
                          <a:gd name="connsiteY8" fmla="*/ 15263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813" h="68832">
                            <a:moveTo>
                              <a:pt x="0" y="15263"/>
                            </a:moveTo>
                            <a:lnTo>
                              <a:pt x="0" y="0"/>
                            </a:lnTo>
                            <a:lnTo>
                              <a:pt x="47219" y="0"/>
                            </a:lnTo>
                            <a:lnTo>
                              <a:pt x="47219" y="15263"/>
                            </a:lnTo>
                            <a:lnTo>
                              <a:pt x="31870" y="15263"/>
                            </a:lnTo>
                            <a:lnTo>
                              <a:pt x="31870" y="69812"/>
                            </a:lnTo>
                            <a:lnTo>
                              <a:pt x="15350" y="69812"/>
                            </a:lnTo>
                            <a:lnTo>
                              <a:pt x="15350" y="15263"/>
                            </a:lnTo>
                            <a:lnTo>
                              <a:pt x="0" y="15263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6" name="Полилиния: фигура 115">
                        <a:extLst>
                          <a:ext uri="{FF2B5EF4-FFF2-40B4-BE49-F238E27FC236}">
                            <a16:creationId xmlns:a16="http://schemas.microsoft.com/office/drawing/2014/main" id="{D51F6243-92E7-4F08-B4BA-F56332AC87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1377" y="1396696"/>
                        <a:ext cx="46813" cy="68832"/>
                      </a:xfrm>
                      <a:custGeom>
                        <a:avLst/>
                        <a:gdLst>
                          <a:gd name="connsiteX0" fmla="*/ 0 w 46813"/>
                          <a:gd name="connsiteY0" fmla="*/ 69812 h 68832"/>
                          <a:gd name="connsiteX1" fmla="*/ 0 w 46813"/>
                          <a:gd name="connsiteY1" fmla="*/ 0 h 68832"/>
                          <a:gd name="connsiteX2" fmla="*/ 26830 w 46813"/>
                          <a:gd name="connsiteY2" fmla="*/ 0 h 68832"/>
                          <a:gd name="connsiteX3" fmla="*/ 38703 w 46813"/>
                          <a:gd name="connsiteY3" fmla="*/ 2142 h 68832"/>
                          <a:gd name="connsiteX4" fmla="*/ 45953 w 46813"/>
                          <a:gd name="connsiteY4" fmla="*/ 8225 h 68832"/>
                          <a:gd name="connsiteX5" fmla="*/ 48393 w 46813"/>
                          <a:gd name="connsiteY5" fmla="*/ 17443 h 68832"/>
                          <a:gd name="connsiteX6" fmla="*/ 46895 w 46813"/>
                          <a:gd name="connsiteY6" fmla="*/ 24482 h 68832"/>
                          <a:gd name="connsiteX7" fmla="*/ 42735 w 46813"/>
                          <a:gd name="connsiteY7" fmla="*/ 29799 h 68832"/>
                          <a:gd name="connsiteX8" fmla="*/ 36456 w 46813"/>
                          <a:gd name="connsiteY8" fmla="*/ 32745 h 68832"/>
                          <a:gd name="connsiteX9" fmla="*/ 36456 w 46813"/>
                          <a:gd name="connsiteY9" fmla="*/ 33510 h 68832"/>
                          <a:gd name="connsiteX10" fmla="*/ 43706 w 46813"/>
                          <a:gd name="connsiteY10" fmla="*/ 35728 h 68832"/>
                          <a:gd name="connsiteX11" fmla="*/ 48914 w 46813"/>
                          <a:gd name="connsiteY11" fmla="*/ 41504 h 68832"/>
                          <a:gd name="connsiteX12" fmla="*/ 50833 w 46813"/>
                          <a:gd name="connsiteY12" fmla="*/ 50111 h 68832"/>
                          <a:gd name="connsiteX13" fmla="*/ 48229 w 46813"/>
                          <a:gd name="connsiteY13" fmla="*/ 60287 h 68832"/>
                          <a:gd name="connsiteX14" fmla="*/ 40751 w 46813"/>
                          <a:gd name="connsiteY14" fmla="*/ 67325 h 68832"/>
                          <a:gd name="connsiteX15" fmla="*/ 29171 w 46813"/>
                          <a:gd name="connsiteY15" fmla="*/ 69888 h 68832"/>
                          <a:gd name="connsiteX16" fmla="*/ 35 w 46813"/>
                          <a:gd name="connsiteY16" fmla="*/ 69888 h 68832"/>
                          <a:gd name="connsiteX17" fmla="*/ 0 w 46813"/>
                          <a:gd name="connsiteY17" fmla="*/ 69812 h 68832"/>
                          <a:gd name="connsiteX18" fmla="*/ 16783 w 46813"/>
                          <a:gd name="connsiteY18" fmla="*/ 28192 h 68832"/>
                          <a:gd name="connsiteX19" fmla="*/ 23676 w 46813"/>
                          <a:gd name="connsiteY19" fmla="*/ 28192 h 68832"/>
                          <a:gd name="connsiteX20" fmla="*/ 27544 w 46813"/>
                          <a:gd name="connsiteY20" fmla="*/ 27428 h 68832"/>
                          <a:gd name="connsiteX21" fmla="*/ 30183 w 46813"/>
                          <a:gd name="connsiteY21" fmla="*/ 25171 h 68832"/>
                          <a:gd name="connsiteX22" fmla="*/ 31125 w 46813"/>
                          <a:gd name="connsiteY22" fmla="*/ 21536 h 68832"/>
                          <a:gd name="connsiteX23" fmla="*/ 29077 w 46813"/>
                          <a:gd name="connsiteY23" fmla="*/ 16602 h 68832"/>
                          <a:gd name="connsiteX24" fmla="*/ 23904 w 46813"/>
                          <a:gd name="connsiteY24" fmla="*/ 14881 h 68832"/>
                          <a:gd name="connsiteX25" fmla="*/ 16747 w 46813"/>
                          <a:gd name="connsiteY25" fmla="*/ 14881 h 68832"/>
                          <a:gd name="connsiteX26" fmla="*/ 16747 w 46813"/>
                          <a:gd name="connsiteY26" fmla="*/ 28192 h 68832"/>
                          <a:gd name="connsiteX27" fmla="*/ 16783 w 46813"/>
                          <a:gd name="connsiteY27" fmla="*/ 28192 h 68832"/>
                          <a:gd name="connsiteX28" fmla="*/ 16783 w 46813"/>
                          <a:gd name="connsiteY28" fmla="*/ 54702 h 68832"/>
                          <a:gd name="connsiteX29" fmla="*/ 24682 w 46813"/>
                          <a:gd name="connsiteY29" fmla="*/ 54702 h 68832"/>
                          <a:gd name="connsiteX30" fmla="*/ 31026 w 46813"/>
                          <a:gd name="connsiteY30" fmla="*/ 52866 h 68832"/>
                          <a:gd name="connsiteX31" fmla="*/ 33173 w 46813"/>
                          <a:gd name="connsiteY31" fmla="*/ 47586 h 68832"/>
                          <a:gd name="connsiteX32" fmla="*/ 32167 w 46813"/>
                          <a:gd name="connsiteY32" fmla="*/ 43379 h 68832"/>
                          <a:gd name="connsiteX33" fmla="*/ 29334 w 46813"/>
                          <a:gd name="connsiteY33" fmla="*/ 40778 h 68832"/>
                          <a:gd name="connsiteX34" fmla="*/ 24946 w 46813"/>
                          <a:gd name="connsiteY34" fmla="*/ 39898 h 68832"/>
                          <a:gd name="connsiteX35" fmla="*/ 16812 w 46813"/>
                          <a:gd name="connsiteY35" fmla="*/ 39898 h 68832"/>
                          <a:gd name="connsiteX36" fmla="*/ 16812 w 46813"/>
                          <a:gd name="connsiteY36" fmla="*/ 54702 h 68832"/>
                          <a:gd name="connsiteX37" fmla="*/ 16783 w 46813"/>
                          <a:gd name="connsiteY37" fmla="*/ 54702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46813" h="68832">
                            <a:moveTo>
                              <a:pt x="0" y="69812"/>
                            </a:moveTo>
                            <a:lnTo>
                              <a:pt x="0" y="0"/>
                            </a:lnTo>
                            <a:lnTo>
                              <a:pt x="26830" y="0"/>
                            </a:lnTo>
                            <a:cubicBezTo>
                              <a:pt x="31546" y="0"/>
                              <a:pt x="35479" y="727"/>
                              <a:pt x="38703" y="2142"/>
                            </a:cubicBezTo>
                            <a:cubicBezTo>
                              <a:pt x="41921" y="3596"/>
                              <a:pt x="44326" y="5585"/>
                              <a:pt x="45953" y="8225"/>
                            </a:cubicBezTo>
                            <a:cubicBezTo>
                              <a:pt x="47580" y="10826"/>
                              <a:pt x="48393" y="13886"/>
                              <a:pt x="48393" y="17443"/>
                            </a:cubicBezTo>
                            <a:cubicBezTo>
                              <a:pt x="48393" y="20006"/>
                              <a:pt x="47902" y="22339"/>
                              <a:pt x="46895" y="24482"/>
                            </a:cubicBezTo>
                            <a:cubicBezTo>
                              <a:pt x="45889" y="26624"/>
                              <a:pt x="44519" y="28384"/>
                              <a:pt x="42735" y="29799"/>
                            </a:cubicBezTo>
                            <a:cubicBezTo>
                              <a:pt x="40944" y="31215"/>
                              <a:pt x="38861" y="32209"/>
                              <a:pt x="36456" y="32745"/>
                            </a:cubicBezTo>
                            <a:lnTo>
                              <a:pt x="36456" y="33510"/>
                            </a:lnTo>
                            <a:cubicBezTo>
                              <a:pt x="39124" y="33586"/>
                              <a:pt x="41529" y="34351"/>
                              <a:pt x="43706" y="35728"/>
                            </a:cubicBezTo>
                            <a:cubicBezTo>
                              <a:pt x="45889" y="37105"/>
                              <a:pt x="47609" y="39056"/>
                              <a:pt x="48914" y="41504"/>
                            </a:cubicBezTo>
                            <a:cubicBezTo>
                              <a:pt x="50213" y="43953"/>
                              <a:pt x="50833" y="46822"/>
                              <a:pt x="50833" y="50111"/>
                            </a:cubicBezTo>
                            <a:cubicBezTo>
                              <a:pt x="50833" y="53937"/>
                              <a:pt x="49956" y="57303"/>
                              <a:pt x="48229" y="60287"/>
                            </a:cubicBezTo>
                            <a:cubicBezTo>
                              <a:pt x="46503" y="63270"/>
                              <a:pt x="44005" y="65604"/>
                              <a:pt x="40751" y="67325"/>
                            </a:cubicBezTo>
                            <a:cubicBezTo>
                              <a:pt x="37498" y="69047"/>
                              <a:pt x="33659" y="69888"/>
                              <a:pt x="29171" y="69888"/>
                            </a:cubicBezTo>
                            <a:lnTo>
                              <a:pt x="35" y="69888"/>
                            </a:lnTo>
                            <a:lnTo>
                              <a:pt x="0" y="69812"/>
                            </a:lnTo>
                            <a:close/>
                            <a:moveTo>
                              <a:pt x="16783" y="28192"/>
                            </a:moveTo>
                            <a:lnTo>
                              <a:pt x="23676" y="28192"/>
                            </a:lnTo>
                            <a:cubicBezTo>
                              <a:pt x="25139" y="28192"/>
                              <a:pt x="26444" y="27924"/>
                              <a:pt x="27544" y="27428"/>
                            </a:cubicBezTo>
                            <a:cubicBezTo>
                              <a:pt x="28650" y="26930"/>
                              <a:pt x="29528" y="26165"/>
                              <a:pt x="30183" y="25171"/>
                            </a:cubicBezTo>
                            <a:cubicBezTo>
                              <a:pt x="30833" y="24176"/>
                              <a:pt x="31125" y="22990"/>
                              <a:pt x="31125" y="21536"/>
                            </a:cubicBezTo>
                            <a:cubicBezTo>
                              <a:pt x="31125" y="19394"/>
                              <a:pt x="30440" y="17788"/>
                              <a:pt x="29077" y="16602"/>
                            </a:cubicBezTo>
                            <a:cubicBezTo>
                              <a:pt x="27708" y="15454"/>
                              <a:pt x="25987" y="14881"/>
                              <a:pt x="23904" y="14881"/>
                            </a:cubicBezTo>
                            <a:lnTo>
                              <a:pt x="16747" y="14881"/>
                            </a:lnTo>
                            <a:lnTo>
                              <a:pt x="16747" y="28192"/>
                            </a:lnTo>
                            <a:lnTo>
                              <a:pt x="16783" y="28192"/>
                            </a:lnTo>
                            <a:close/>
                            <a:moveTo>
                              <a:pt x="16783" y="54702"/>
                            </a:moveTo>
                            <a:lnTo>
                              <a:pt x="24682" y="54702"/>
                            </a:lnTo>
                            <a:cubicBezTo>
                              <a:pt x="27479" y="54702"/>
                              <a:pt x="29598" y="54090"/>
                              <a:pt x="31026" y="52866"/>
                            </a:cubicBezTo>
                            <a:cubicBezTo>
                              <a:pt x="32459" y="51641"/>
                              <a:pt x="33173" y="49882"/>
                              <a:pt x="33173" y="47586"/>
                            </a:cubicBezTo>
                            <a:cubicBezTo>
                              <a:pt x="33173" y="45942"/>
                              <a:pt x="32845" y="44527"/>
                              <a:pt x="32167" y="43379"/>
                            </a:cubicBezTo>
                            <a:cubicBezTo>
                              <a:pt x="31482" y="42231"/>
                              <a:pt x="30540" y="41389"/>
                              <a:pt x="29334" y="40778"/>
                            </a:cubicBezTo>
                            <a:cubicBezTo>
                              <a:pt x="28100" y="40204"/>
                              <a:pt x="26637" y="39898"/>
                              <a:pt x="24946" y="39898"/>
                            </a:cubicBezTo>
                            <a:lnTo>
                              <a:pt x="16812" y="39898"/>
                            </a:lnTo>
                            <a:lnTo>
                              <a:pt x="16812" y="54702"/>
                            </a:lnTo>
                            <a:lnTo>
                              <a:pt x="16783" y="54702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7" name="Полилиния: фигура 116">
                        <a:extLst>
                          <a:ext uri="{FF2B5EF4-FFF2-40B4-BE49-F238E27FC236}">
                            <a16:creationId xmlns:a16="http://schemas.microsoft.com/office/drawing/2014/main" id="{2480449A-357B-4B16-8F53-6C3C108D5E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1620" y="1396696"/>
                        <a:ext cx="58517" cy="68832"/>
                      </a:xfrm>
                      <a:custGeom>
                        <a:avLst/>
                        <a:gdLst>
                          <a:gd name="connsiteX0" fmla="*/ 48557 w 58516"/>
                          <a:gd name="connsiteY0" fmla="*/ 69812 h 68832"/>
                          <a:gd name="connsiteX1" fmla="*/ 63777 w 58516"/>
                          <a:gd name="connsiteY1" fmla="*/ 69812 h 68832"/>
                          <a:gd name="connsiteX2" fmla="*/ 36848 w 58516"/>
                          <a:gd name="connsiteY2" fmla="*/ 0 h 68832"/>
                          <a:gd name="connsiteX3" fmla="*/ 26929 w 58516"/>
                          <a:gd name="connsiteY3" fmla="*/ 0 h 68832"/>
                          <a:gd name="connsiteX4" fmla="*/ 0 w 58516"/>
                          <a:gd name="connsiteY4" fmla="*/ 69812 h 68832"/>
                          <a:gd name="connsiteX5" fmla="*/ 15027 w 58516"/>
                          <a:gd name="connsiteY5" fmla="*/ 69812 h 68832"/>
                          <a:gd name="connsiteX6" fmla="*/ 20229 w 58516"/>
                          <a:gd name="connsiteY6" fmla="*/ 56423 h 68832"/>
                          <a:gd name="connsiteX7" fmla="*/ 43320 w 58516"/>
                          <a:gd name="connsiteY7" fmla="*/ 56423 h 68832"/>
                          <a:gd name="connsiteX8" fmla="*/ 48522 w 58516"/>
                          <a:gd name="connsiteY8" fmla="*/ 69812 h 68832"/>
                          <a:gd name="connsiteX9" fmla="*/ 48557 w 58516"/>
                          <a:gd name="connsiteY9" fmla="*/ 69812 h 68832"/>
                          <a:gd name="connsiteX10" fmla="*/ 25724 w 58516"/>
                          <a:gd name="connsiteY10" fmla="*/ 42270 h 68832"/>
                          <a:gd name="connsiteX11" fmla="*/ 31546 w 58516"/>
                          <a:gd name="connsiteY11" fmla="*/ 27313 h 68832"/>
                          <a:gd name="connsiteX12" fmla="*/ 32038 w 58516"/>
                          <a:gd name="connsiteY12" fmla="*/ 27313 h 68832"/>
                          <a:gd name="connsiteX13" fmla="*/ 37854 w 58516"/>
                          <a:gd name="connsiteY13" fmla="*/ 42270 h 68832"/>
                          <a:gd name="connsiteX14" fmla="*/ 25724 w 58516"/>
                          <a:gd name="connsiteY14" fmla="*/ 42270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8516" h="68832">
                            <a:moveTo>
                              <a:pt x="48557" y="69812"/>
                            </a:moveTo>
                            <a:lnTo>
                              <a:pt x="63777" y="69812"/>
                            </a:lnTo>
                            <a:lnTo>
                              <a:pt x="36848" y="0"/>
                            </a:lnTo>
                            <a:lnTo>
                              <a:pt x="26929" y="0"/>
                            </a:lnTo>
                            <a:lnTo>
                              <a:pt x="0" y="69812"/>
                            </a:lnTo>
                            <a:lnTo>
                              <a:pt x="15027" y="69812"/>
                            </a:lnTo>
                            <a:lnTo>
                              <a:pt x="20229" y="56423"/>
                            </a:lnTo>
                            <a:lnTo>
                              <a:pt x="43320" y="56423"/>
                            </a:lnTo>
                            <a:lnTo>
                              <a:pt x="48522" y="69812"/>
                            </a:lnTo>
                            <a:lnTo>
                              <a:pt x="48557" y="69812"/>
                            </a:lnTo>
                            <a:close/>
                            <a:moveTo>
                              <a:pt x="25724" y="42270"/>
                            </a:moveTo>
                            <a:lnTo>
                              <a:pt x="31546" y="27313"/>
                            </a:lnTo>
                            <a:lnTo>
                              <a:pt x="32038" y="27313"/>
                            </a:lnTo>
                            <a:lnTo>
                              <a:pt x="37854" y="42270"/>
                            </a:lnTo>
                            <a:lnTo>
                              <a:pt x="25724" y="42270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8" name="Полилиния: фигура 117">
                        <a:extLst>
                          <a:ext uri="{FF2B5EF4-FFF2-40B4-BE49-F238E27FC236}">
                            <a16:creationId xmlns:a16="http://schemas.microsoft.com/office/drawing/2014/main" id="{337C10D5-E1DB-43A9-AFBB-41D7B15B36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7315" y="1301943"/>
                        <a:ext cx="40962" cy="68832"/>
                      </a:xfrm>
                      <a:custGeom>
                        <a:avLst/>
                        <a:gdLst>
                          <a:gd name="connsiteX0" fmla="*/ 22797 w 40961"/>
                          <a:gd name="connsiteY0" fmla="*/ 71609 h 68832"/>
                          <a:gd name="connsiteX1" fmla="*/ 10992 w 40961"/>
                          <a:gd name="connsiteY1" fmla="*/ 68778 h 68832"/>
                          <a:gd name="connsiteX2" fmla="*/ 2927 w 40961"/>
                          <a:gd name="connsiteY2" fmla="*/ 60937 h 68832"/>
                          <a:gd name="connsiteX3" fmla="*/ 0 w 40961"/>
                          <a:gd name="connsiteY3" fmla="*/ 49423 h 68832"/>
                          <a:gd name="connsiteX4" fmla="*/ 15317 w 40961"/>
                          <a:gd name="connsiteY4" fmla="*/ 49423 h 68832"/>
                          <a:gd name="connsiteX5" fmla="*/ 16293 w 40961"/>
                          <a:gd name="connsiteY5" fmla="*/ 53019 h 68832"/>
                          <a:gd name="connsiteX6" fmla="*/ 19024 w 40961"/>
                          <a:gd name="connsiteY6" fmla="*/ 55467 h 68832"/>
                          <a:gd name="connsiteX7" fmla="*/ 22960 w 40961"/>
                          <a:gd name="connsiteY7" fmla="*/ 56347 h 68832"/>
                          <a:gd name="connsiteX8" fmla="*/ 26667 w 40961"/>
                          <a:gd name="connsiteY8" fmla="*/ 55428 h 68832"/>
                          <a:gd name="connsiteX9" fmla="*/ 29171 w 40961"/>
                          <a:gd name="connsiteY9" fmla="*/ 52866 h 68832"/>
                          <a:gd name="connsiteX10" fmla="*/ 30049 w 40961"/>
                          <a:gd name="connsiteY10" fmla="*/ 49079 h 68832"/>
                          <a:gd name="connsiteX11" fmla="*/ 29008 w 40961"/>
                          <a:gd name="connsiteY11" fmla="*/ 45292 h 68832"/>
                          <a:gd name="connsiteX12" fmla="*/ 26114 w 40961"/>
                          <a:gd name="connsiteY12" fmla="*/ 42767 h 68832"/>
                          <a:gd name="connsiteX13" fmla="*/ 21757 w 40961"/>
                          <a:gd name="connsiteY13" fmla="*/ 41849 h 68832"/>
                          <a:gd name="connsiteX14" fmla="*/ 16032 w 40961"/>
                          <a:gd name="connsiteY14" fmla="*/ 41849 h 68832"/>
                          <a:gd name="connsiteX15" fmla="*/ 16032 w 40961"/>
                          <a:gd name="connsiteY15" fmla="*/ 28728 h 68832"/>
                          <a:gd name="connsiteX16" fmla="*/ 21757 w 40961"/>
                          <a:gd name="connsiteY16" fmla="*/ 28728 h 68832"/>
                          <a:gd name="connsiteX17" fmla="*/ 25756 w 40961"/>
                          <a:gd name="connsiteY17" fmla="*/ 27772 h 68832"/>
                          <a:gd name="connsiteX18" fmla="*/ 28488 w 40961"/>
                          <a:gd name="connsiteY18" fmla="*/ 25208 h 68832"/>
                          <a:gd name="connsiteX19" fmla="*/ 29464 w 40961"/>
                          <a:gd name="connsiteY19" fmla="*/ 21498 h 68832"/>
                          <a:gd name="connsiteX20" fmla="*/ 28618 w 40961"/>
                          <a:gd name="connsiteY20" fmla="*/ 17903 h 68832"/>
                          <a:gd name="connsiteX21" fmla="*/ 26341 w 40961"/>
                          <a:gd name="connsiteY21" fmla="*/ 15454 h 68832"/>
                          <a:gd name="connsiteX22" fmla="*/ 22960 w 40961"/>
                          <a:gd name="connsiteY22" fmla="*/ 14575 h 68832"/>
                          <a:gd name="connsiteX23" fmla="*/ 19187 w 40961"/>
                          <a:gd name="connsiteY23" fmla="*/ 15492 h 68832"/>
                          <a:gd name="connsiteX24" fmla="*/ 16618 w 40961"/>
                          <a:gd name="connsiteY24" fmla="*/ 18017 h 68832"/>
                          <a:gd name="connsiteX25" fmla="*/ 15708 w 40961"/>
                          <a:gd name="connsiteY25" fmla="*/ 21804 h 68832"/>
                          <a:gd name="connsiteX26" fmla="*/ 1073 w 40961"/>
                          <a:gd name="connsiteY26" fmla="*/ 21804 h 68832"/>
                          <a:gd name="connsiteX27" fmla="*/ 3902 w 40961"/>
                          <a:gd name="connsiteY27" fmla="*/ 10481 h 68832"/>
                          <a:gd name="connsiteX28" fmla="*/ 11675 w 40961"/>
                          <a:gd name="connsiteY28" fmla="*/ 2793 h 68832"/>
                          <a:gd name="connsiteX29" fmla="*/ 22992 w 40961"/>
                          <a:gd name="connsiteY29" fmla="*/ 0 h 68832"/>
                          <a:gd name="connsiteX30" fmla="*/ 34016 w 40961"/>
                          <a:gd name="connsiteY30" fmla="*/ 2640 h 68832"/>
                          <a:gd name="connsiteX31" fmla="*/ 41496 w 40961"/>
                          <a:gd name="connsiteY31" fmla="*/ 9869 h 68832"/>
                          <a:gd name="connsiteX32" fmla="*/ 44195 w 40961"/>
                          <a:gd name="connsiteY32" fmla="*/ 20350 h 68832"/>
                          <a:gd name="connsiteX33" fmla="*/ 40943 w 40961"/>
                          <a:gd name="connsiteY33" fmla="*/ 29914 h 68832"/>
                          <a:gd name="connsiteX34" fmla="*/ 32651 w 40961"/>
                          <a:gd name="connsiteY34" fmla="*/ 34389 h 68832"/>
                          <a:gd name="connsiteX35" fmla="*/ 32651 w 40961"/>
                          <a:gd name="connsiteY35" fmla="*/ 34848 h 68832"/>
                          <a:gd name="connsiteX36" fmla="*/ 42830 w 40961"/>
                          <a:gd name="connsiteY36" fmla="*/ 40013 h 68832"/>
                          <a:gd name="connsiteX37" fmla="*/ 46211 w 40961"/>
                          <a:gd name="connsiteY37" fmla="*/ 50685 h 68832"/>
                          <a:gd name="connsiteX38" fmla="*/ 43219 w 40961"/>
                          <a:gd name="connsiteY38" fmla="*/ 61587 h 68832"/>
                          <a:gd name="connsiteX39" fmla="*/ 34960 w 40961"/>
                          <a:gd name="connsiteY39" fmla="*/ 69008 h 68832"/>
                          <a:gd name="connsiteX40" fmla="*/ 22797 w 40961"/>
                          <a:gd name="connsiteY40" fmla="*/ 71686 h 68832"/>
                          <a:gd name="connsiteX41" fmla="*/ 22797 w 40961"/>
                          <a:gd name="connsiteY41" fmla="*/ 71609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40961" h="68832">
                            <a:moveTo>
                              <a:pt x="22797" y="71609"/>
                            </a:moveTo>
                            <a:cubicBezTo>
                              <a:pt x="18374" y="71609"/>
                              <a:pt x="14439" y="70653"/>
                              <a:pt x="10992" y="68778"/>
                            </a:cubicBezTo>
                            <a:cubicBezTo>
                              <a:pt x="7545" y="66904"/>
                              <a:pt x="4878" y="64265"/>
                              <a:pt x="2927" y="60937"/>
                            </a:cubicBezTo>
                            <a:cubicBezTo>
                              <a:pt x="976" y="57609"/>
                              <a:pt x="0" y="53745"/>
                              <a:pt x="0" y="49423"/>
                            </a:cubicBezTo>
                            <a:lnTo>
                              <a:pt x="15317" y="49423"/>
                            </a:lnTo>
                            <a:cubicBezTo>
                              <a:pt x="15317" y="50762"/>
                              <a:pt x="15643" y="51948"/>
                              <a:pt x="16293" y="53019"/>
                            </a:cubicBezTo>
                            <a:cubicBezTo>
                              <a:pt x="16944" y="54051"/>
                              <a:pt x="17854" y="54893"/>
                              <a:pt x="19024" y="55467"/>
                            </a:cubicBezTo>
                            <a:cubicBezTo>
                              <a:pt x="20195" y="56079"/>
                              <a:pt x="21496" y="56347"/>
                              <a:pt x="22960" y="56347"/>
                            </a:cubicBezTo>
                            <a:cubicBezTo>
                              <a:pt x="24423" y="56347"/>
                              <a:pt x="25593" y="56040"/>
                              <a:pt x="26667" y="55428"/>
                            </a:cubicBezTo>
                            <a:cubicBezTo>
                              <a:pt x="27740" y="54816"/>
                              <a:pt x="28553" y="53937"/>
                              <a:pt x="29171" y="52866"/>
                            </a:cubicBezTo>
                            <a:cubicBezTo>
                              <a:pt x="29756" y="51756"/>
                              <a:pt x="30049" y="50494"/>
                              <a:pt x="30049" y="49079"/>
                            </a:cubicBezTo>
                            <a:cubicBezTo>
                              <a:pt x="30049" y="47663"/>
                              <a:pt x="29691" y="46400"/>
                              <a:pt x="29008" y="45292"/>
                            </a:cubicBezTo>
                            <a:cubicBezTo>
                              <a:pt x="28326" y="44182"/>
                              <a:pt x="27350" y="43379"/>
                              <a:pt x="26114" y="42767"/>
                            </a:cubicBezTo>
                            <a:cubicBezTo>
                              <a:pt x="24878" y="42155"/>
                              <a:pt x="23415" y="41849"/>
                              <a:pt x="21757" y="41849"/>
                            </a:cubicBezTo>
                            <a:lnTo>
                              <a:pt x="16032" y="41849"/>
                            </a:lnTo>
                            <a:lnTo>
                              <a:pt x="16032" y="28728"/>
                            </a:lnTo>
                            <a:lnTo>
                              <a:pt x="21757" y="28728"/>
                            </a:lnTo>
                            <a:cubicBezTo>
                              <a:pt x="23252" y="28728"/>
                              <a:pt x="24585" y="28422"/>
                              <a:pt x="25756" y="27772"/>
                            </a:cubicBezTo>
                            <a:cubicBezTo>
                              <a:pt x="26927" y="27160"/>
                              <a:pt x="27805" y="26279"/>
                              <a:pt x="28488" y="25208"/>
                            </a:cubicBezTo>
                            <a:cubicBezTo>
                              <a:pt x="29171" y="24137"/>
                              <a:pt x="29464" y="22875"/>
                              <a:pt x="29464" y="21498"/>
                            </a:cubicBezTo>
                            <a:cubicBezTo>
                              <a:pt x="29464" y="20121"/>
                              <a:pt x="29171" y="18935"/>
                              <a:pt x="28618" y="17903"/>
                            </a:cubicBezTo>
                            <a:cubicBezTo>
                              <a:pt x="28065" y="16869"/>
                              <a:pt x="27317" y="16066"/>
                              <a:pt x="26341" y="15454"/>
                            </a:cubicBezTo>
                            <a:cubicBezTo>
                              <a:pt x="25366" y="14842"/>
                              <a:pt x="24260" y="14575"/>
                              <a:pt x="22960" y="14575"/>
                            </a:cubicBezTo>
                            <a:cubicBezTo>
                              <a:pt x="21561" y="14575"/>
                              <a:pt x="20293" y="14880"/>
                              <a:pt x="19187" y="15492"/>
                            </a:cubicBezTo>
                            <a:cubicBezTo>
                              <a:pt x="18082" y="16105"/>
                              <a:pt x="17236" y="16946"/>
                              <a:pt x="16618" y="18017"/>
                            </a:cubicBezTo>
                            <a:cubicBezTo>
                              <a:pt x="16000" y="19088"/>
                              <a:pt x="15708" y="20350"/>
                              <a:pt x="15708" y="21804"/>
                            </a:cubicBezTo>
                            <a:lnTo>
                              <a:pt x="1073" y="21804"/>
                            </a:lnTo>
                            <a:cubicBezTo>
                              <a:pt x="1073" y="17520"/>
                              <a:pt x="2017" y="13733"/>
                              <a:pt x="3902" y="10481"/>
                            </a:cubicBezTo>
                            <a:cubicBezTo>
                              <a:pt x="5789" y="7192"/>
                              <a:pt x="8358" y="4628"/>
                              <a:pt x="11675" y="2793"/>
                            </a:cubicBezTo>
                            <a:cubicBezTo>
                              <a:pt x="14959" y="918"/>
                              <a:pt x="18732" y="0"/>
                              <a:pt x="22992" y="0"/>
                            </a:cubicBezTo>
                            <a:cubicBezTo>
                              <a:pt x="27252" y="0"/>
                              <a:pt x="30830" y="880"/>
                              <a:pt x="34016" y="2640"/>
                            </a:cubicBezTo>
                            <a:cubicBezTo>
                              <a:pt x="37203" y="4399"/>
                              <a:pt x="39707" y="6809"/>
                              <a:pt x="41496" y="9869"/>
                            </a:cubicBezTo>
                            <a:cubicBezTo>
                              <a:pt x="43285" y="12929"/>
                              <a:pt x="44195" y="16410"/>
                              <a:pt x="44195" y="20350"/>
                            </a:cubicBezTo>
                            <a:cubicBezTo>
                              <a:pt x="44195" y="24291"/>
                              <a:pt x="43122" y="27428"/>
                              <a:pt x="40943" y="29914"/>
                            </a:cubicBezTo>
                            <a:cubicBezTo>
                              <a:pt x="38764" y="32438"/>
                              <a:pt x="36000" y="33930"/>
                              <a:pt x="32651" y="34389"/>
                            </a:cubicBezTo>
                            <a:lnTo>
                              <a:pt x="32651" y="34848"/>
                            </a:lnTo>
                            <a:cubicBezTo>
                              <a:pt x="37171" y="35460"/>
                              <a:pt x="40585" y="37182"/>
                              <a:pt x="42830" y="40013"/>
                            </a:cubicBezTo>
                            <a:cubicBezTo>
                              <a:pt x="45106" y="42843"/>
                              <a:pt x="46211" y="46400"/>
                              <a:pt x="46211" y="50685"/>
                            </a:cubicBezTo>
                            <a:cubicBezTo>
                              <a:pt x="46211" y="54969"/>
                              <a:pt x="45204" y="58412"/>
                              <a:pt x="43219" y="61587"/>
                            </a:cubicBezTo>
                            <a:cubicBezTo>
                              <a:pt x="41236" y="64762"/>
                              <a:pt x="38472" y="67248"/>
                              <a:pt x="34960" y="69008"/>
                            </a:cubicBezTo>
                            <a:cubicBezTo>
                              <a:pt x="31447" y="70768"/>
                              <a:pt x="27382" y="71686"/>
                              <a:pt x="22797" y="71686"/>
                            </a:cubicBezTo>
                            <a:lnTo>
                              <a:pt x="22797" y="71609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19" name="Полилиния: фигура 118">
                        <a:extLst>
                          <a:ext uri="{FF2B5EF4-FFF2-40B4-BE49-F238E27FC236}">
                            <a16:creationId xmlns:a16="http://schemas.microsoft.com/office/drawing/2014/main" id="{41A0F503-520C-459E-B462-2362AE540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3120" y="1302785"/>
                        <a:ext cx="87775" cy="75715"/>
                      </a:xfrm>
                      <a:custGeom>
                        <a:avLst/>
                        <a:gdLst>
                          <a:gd name="connsiteX0" fmla="*/ 77364 w 87775"/>
                          <a:gd name="connsiteY0" fmla="*/ 55773 h 75715"/>
                          <a:gd name="connsiteX1" fmla="*/ 77364 w 87775"/>
                          <a:gd name="connsiteY1" fmla="*/ 0 h 75715"/>
                          <a:gd name="connsiteX2" fmla="*/ 61400 w 87775"/>
                          <a:gd name="connsiteY2" fmla="*/ 0 h 75715"/>
                          <a:gd name="connsiteX3" fmla="*/ 61400 w 87775"/>
                          <a:gd name="connsiteY3" fmla="*/ 55199 h 75715"/>
                          <a:gd name="connsiteX4" fmla="*/ 46929 w 87775"/>
                          <a:gd name="connsiteY4" fmla="*/ 55199 h 75715"/>
                          <a:gd name="connsiteX5" fmla="*/ 46929 w 87775"/>
                          <a:gd name="connsiteY5" fmla="*/ 0 h 75715"/>
                          <a:gd name="connsiteX6" fmla="*/ 30989 w 87775"/>
                          <a:gd name="connsiteY6" fmla="*/ 0 h 75715"/>
                          <a:gd name="connsiteX7" fmla="*/ 30989 w 87775"/>
                          <a:gd name="connsiteY7" fmla="*/ 55199 h 75715"/>
                          <a:gd name="connsiteX8" fmla="*/ 16132 w 87775"/>
                          <a:gd name="connsiteY8" fmla="*/ 55199 h 75715"/>
                          <a:gd name="connsiteX9" fmla="*/ 16132 w 87775"/>
                          <a:gd name="connsiteY9" fmla="*/ 0 h 75715"/>
                          <a:gd name="connsiteX10" fmla="*/ 0 w 87775"/>
                          <a:gd name="connsiteY10" fmla="*/ 0 h 75715"/>
                          <a:gd name="connsiteX11" fmla="*/ 0 w 87775"/>
                          <a:gd name="connsiteY11" fmla="*/ 69812 h 75715"/>
                          <a:gd name="connsiteX12" fmla="*/ 68522 w 87775"/>
                          <a:gd name="connsiteY12" fmla="*/ 69812 h 75715"/>
                          <a:gd name="connsiteX13" fmla="*/ 72940 w 87775"/>
                          <a:gd name="connsiteY13" fmla="*/ 69812 h 75715"/>
                          <a:gd name="connsiteX14" fmla="*/ 72940 w 87775"/>
                          <a:gd name="connsiteY14" fmla="*/ 79183 h 75715"/>
                          <a:gd name="connsiteX15" fmla="*/ 88388 w 87775"/>
                          <a:gd name="connsiteY15" fmla="*/ 79183 h 75715"/>
                          <a:gd name="connsiteX16" fmla="*/ 88388 w 87775"/>
                          <a:gd name="connsiteY16" fmla="*/ 55773 h 75715"/>
                          <a:gd name="connsiteX17" fmla="*/ 77364 w 87775"/>
                          <a:gd name="connsiteY17" fmla="*/ 55773 h 75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87775" h="75715">
                            <a:moveTo>
                              <a:pt x="77364" y="55773"/>
                            </a:moveTo>
                            <a:lnTo>
                              <a:pt x="77364" y="0"/>
                            </a:lnTo>
                            <a:lnTo>
                              <a:pt x="61400" y="0"/>
                            </a:lnTo>
                            <a:lnTo>
                              <a:pt x="61400" y="55199"/>
                            </a:lnTo>
                            <a:lnTo>
                              <a:pt x="46929" y="55199"/>
                            </a:lnTo>
                            <a:lnTo>
                              <a:pt x="46929" y="0"/>
                            </a:lnTo>
                            <a:lnTo>
                              <a:pt x="30989" y="0"/>
                            </a:lnTo>
                            <a:lnTo>
                              <a:pt x="30989" y="55199"/>
                            </a:lnTo>
                            <a:lnTo>
                              <a:pt x="16132" y="55199"/>
                            </a:lnTo>
                            <a:lnTo>
                              <a:pt x="16132" y="0"/>
                            </a:lnTo>
                            <a:lnTo>
                              <a:pt x="0" y="0"/>
                            </a:lnTo>
                            <a:lnTo>
                              <a:pt x="0" y="69812"/>
                            </a:lnTo>
                            <a:lnTo>
                              <a:pt x="68522" y="69812"/>
                            </a:lnTo>
                            <a:lnTo>
                              <a:pt x="72940" y="69812"/>
                            </a:lnTo>
                            <a:lnTo>
                              <a:pt x="72940" y="79183"/>
                            </a:lnTo>
                            <a:lnTo>
                              <a:pt x="88388" y="79183"/>
                            </a:lnTo>
                            <a:lnTo>
                              <a:pt x="88388" y="55773"/>
                            </a:lnTo>
                            <a:lnTo>
                              <a:pt x="77364" y="55773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0" name="Полилиния: фигура 119">
                        <a:extLst>
                          <a:ext uri="{FF2B5EF4-FFF2-40B4-BE49-F238E27FC236}">
                            <a16:creationId xmlns:a16="http://schemas.microsoft.com/office/drawing/2014/main" id="{A69773D8-BB43-44DD-9267-B3C035CEE0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7395" y="1302785"/>
                        <a:ext cx="46813" cy="68832"/>
                      </a:xfrm>
                      <a:custGeom>
                        <a:avLst/>
                        <a:gdLst>
                          <a:gd name="connsiteX0" fmla="*/ 0 w 46813"/>
                          <a:gd name="connsiteY0" fmla="*/ 0 h 68832"/>
                          <a:gd name="connsiteX1" fmla="*/ 16262 w 46813"/>
                          <a:gd name="connsiteY1" fmla="*/ 0 h 68832"/>
                          <a:gd name="connsiteX2" fmla="*/ 16262 w 46813"/>
                          <a:gd name="connsiteY2" fmla="*/ 36531 h 68832"/>
                          <a:gd name="connsiteX3" fmla="*/ 16747 w 46813"/>
                          <a:gd name="connsiteY3" fmla="*/ 36531 h 68832"/>
                          <a:gd name="connsiteX4" fmla="*/ 42471 w 46813"/>
                          <a:gd name="connsiteY4" fmla="*/ 0 h 68832"/>
                          <a:gd name="connsiteX5" fmla="*/ 51840 w 46813"/>
                          <a:gd name="connsiteY5" fmla="*/ 0 h 68832"/>
                          <a:gd name="connsiteX6" fmla="*/ 51840 w 46813"/>
                          <a:gd name="connsiteY6" fmla="*/ 69812 h 68832"/>
                          <a:gd name="connsiteX7" fmla="*/ 35578 w 46813"/>
                          <a:gd name="connsiteY7" fmla="*/ 69812 h 68832"/>
                          <a:gd name="connsiteX8" fmla="*/ 35578 w 46813"/>
                          <a:gd name="connsiteY8" fmla="*/ 33165 h 68832"/>
                          <a:gd name="connsiteX9" fmla="*/ 35186 w 46813"/>
                          <a:gd name="connsiteY9" fmla="*/ 33165 h 68832"/>
                          <a:gd name="connsiteX10" fmla="*/ 9369 w 46813"/>
                          <a:gd name="connsiteY10" fmla="*/ 69812 h 68832"/>
                          <a:gd name="connsiteX11" fmla="*/ 0 w 46813"/>
                          <a:gd name="connsiteY11" fmla="*/ 69812 h 68832"/>
                          <a:gd name="connsiteX12" fmla="*/ 0 w 46813"/>
                          <a:gd name="connsiteY12" fmla="*/ 0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46813" h="68832">
                            <a:moveTo>
                              <a:pt x="0" y="0"/>
                            </a:moveTo>
                            <a:lnTo>
                              <a:pt x="16262" y="0"/>
                            </a:lnTo>
                            <a:lnTo>
                              <a:pt x="16262" y="36531"/>
                            </a:lnTo>
                            <a:lnTo>
                              <a:pt x="16747" y="36531"/>
                            </a:lnTo>
                            <a:lnTo>
                              <a:pt x="42471" y="0"/>
                            </a:lnTo>
                            <a:lnTo>
                              <a:pt x="51840" y="0"/>
                            </a:lnTo>
                            <a:lnTo>
                              <a:pt x="51840" y="69812"/>
                            </a:lnTo>
                            <a:lnTo>
                              <a:pt x="35578" y="69812"/>
                            </a:lnTo>
                            <a:lnTo>
                              <a:pt x="35578" y="33165"/>
                            </a:lnTo>
                            <a:lnTo>
                              <a:pt x="35186" y="33165"/>
                            </a:lnTo>
                            <a:lnTo>
                              <a:pt x="9369" y="69812"/>
                            </a:lnTo>
                            <a:lnTo>
                              <a:pt x="0" y="6981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1" name="Полилиния: фигура 120">
                        <a:extLst>
                          <a:ext uri="{FF2B5EF4-FFF2-40B4-BE49-F238E27FC236}">
                            <a16:creationId xmlns:a16="http://schemas.microsoft.com/office/drawing/2014/main" id="{01881707-28B3-420F-9432-DC170C21C0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1313" y="1302785"/>
                        <a:ext cx="52665" cy="68832"/>
                      </a:xfrm>
                      <a:custGeom>
                        <a:avLst/>
                        <a:gdLst>
                          <a:gd name="connsiteX0" fmla="*/ 0 w 52665"/>
                          <a:gd name="connsiteY0" fmla="*/ 0 h 68832"/>
                          <a:gd name="connsiteX1" fmla="*/ 16619 w 52665"/>
                          <a:gd name="connsiteY1" fmla="*/ 0 h 68832"/>
                          <a:gd name="connsiteX2" fmla="*/ 16619 w 52665"/>
                          <a:gd name="connsiteY2" fmla="*/ 36531 h 68832"/>
                          <a:gd name="connsiteX3" fmla="*/ 17104 w 52665"/>
                          <a:gd name="connsiteY3" fmla="*/ 36531 h 68832"/>
                          <a:gd name="connsiteX4" fmla="*/ 43384 w 52665"/>
                          <a:gd name="connsiteY4" fmla="*/ 0 h 68832"/>
                          <a:gd name="connsiteX5" fmla="*/ 52975 w 52665"/>
                          <a:gd name="connsiteY5" fmla="*/ 0 h 68832"/>
                          <a:gd name="connsiteX6" fmla="*/ 52975 w 52665"/>
                          <a:gd name="connsiteY6" fmla="*/ 69812 h 68832"/>
                          <a:gd name="connsiteX7" fmla="*/ 36356 w 52665"/>
                          <a:gd name="connsiteY7" fmla="*/ 69812 h 68832"/>
                          <a:gd name="connsiteX8" fmla="*/ 36356 w 52665"/>
                          <a:gd name="connsiteY8" fmla="*/ 33165 h 68832"/>
                          <a:gd name="connsiteX9" fmla="*/ 35935 w 52665"/>
                          <a:gd name="connsiteY9" fmla="*/ 33165 h 68832"/>
                          <a:gd name="connsiteX10" fmla="*/ 9597 w 52665"/>
                          <a:gd name="connsiteY10" fmla="*/ 69812 h 68832"/>
                          <a:gd name="connsiteX11" fmla="*/ 0 w 52665"/>
                          <a:gd name="connsiteY11" fmla="*/ 69812 h 68832"/>
                          <a:gd name="connsiteX12" fmla="*/ 0 w 52665"/>
                          <a:gd name="connsiteY12" fmla="*/ 0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52665" h="68832">
                            <a:moveTo>
                              <a:pt x="0" y="0"/>
                            </a:moveTo>
                            <a:lnTo>
                              <a:pt x="16619" y="0"/>
                            </a:lnTo>
                            <a:lnTo>
                              <a:pt x="16619" y="36531"/>
                            </a:lnTo>
                            <a:lnTo>
                              <a:pt x="17104" y="36531"/>
                            </a:lnTo>
                            <a:lnTo>
                              <a:pt x="43384" y="0"/>
                            </a:lnTo>
                            <a:lnTo>
                              <a:pt x="52975" y="0"/>
                            </a:lnTo>
                            <a:lnTo>
                              <a:pt x="52975" y="69812"/>
                            </a:lnTo>
                            <a:lnTo>
                              <a:pt x="36356" y="69812"/>
                            </a:lnTo>
                            <a:lnTo>
                              <a:pt x="36356" y="33165"/>
                            </a:lnTo>
                            <a:lnTo>
                              <a:pt x="35935" y="33165"/>
                            </a:lnTo>
                            <a:lnTo>
                              <a:pt x="9597" y="69812"/>
                            </a:lnTo>
                            <a:lnTo>
                              <a:pt x="0" y="6981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2" name="Полилиния: фигура 121">
                        <a:extLst>
                          <a:ext uri="{FF2B5EF4-FFF2-40B4-BE49-F238E27FC236}">
                            <a16:creationId xmlns:a16="http://schemas.microsoft.com/office/drawing/2014/main" id="{D6410A57-EFBD-4B0C-A4DC-E1DD84442E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5052" y="1302785"/>
                        <a:ext cx="46813" cy="68832"/>
                      </a:xfrm>
                      <a:custGeom>
                        <a:avLst/>
                        <a:gdLst>
                          <a:gd name="connsiteX0" fmla="*/ 35 w 46813"/>
                          <a:gd name="connsiteY0" fmla="*/ 0 h 68832"/>
                          <a:gd name="connsiteX1" fmla="*/ 16490 w 46813"/>
                          <a:gd name="connsiteY1" fmla="*/ 0 h 68832"/>
                          <a:gd name="connsiteX2" fmla="*/ 16490 w 46813"/>
                          <a:gd name="connsiteY2" fmla="*/ 36531 h 68832"/>
                          <a:gd name="connsiteX3" fmla="*/ 16976 w 46813"/>
                          <a:gd name="connsiteY3" fmla="*/ 36531 h 68832"/>
                          <a:gd name="connsiteX4" fmla="*/ 42992 w 46813"/>
                          <a:gd name="connsiteY4" fmla="*/ 0 h 68832"/>
                          <a:gd name="connsiteX5" fmla="*/ 52489 w 46813"/>
                          <a:gd name="connsiteY5" fmla="*/ 0 h 68832"/>
                          <a:gd name="connsiteX6" fmla="*/ 52489 w 46813"/>
                          <a:gd name="connsiteY6" fmla="*/ 69812 h 68832"/>
                          <a:gd name="connsiteX7" fmla="*/ 36035 w 46813"/>
                          <a:gd name="connsiteY7" fmla="*/ 69812 h 68832"/>
                          <a:gd name="connsiteX8" fmla="*/ 36035 w 46813"/>
                          <a:gd name="connsiteY8" fmla="*/ 33165 h 68832"/>
                          <a:gd name="connsiteX9" fmla="*/ 35613 w 46813"/>
                          <a:gd name="connsiteY9" fmla="*/ 33165 h 68832"/>
                          <a:gd name="connsiteX10" fmla="*/ 9497 w 46813"/>
                          <a:gd name="connsiteY10" fmla="*/ 69812 h 68832"/>
                          <a:gd name="connsiteX11" fmla="*/ 0 w 46813"/>
                          <a:gd name="connsiteY11" fmla="*/ 69812 h 68832"/>
                          <a:gd name="connsiteX12" fmla="*/ 0 w 46813"/>
                          <a:gd name="connsiteY12" fmla="*/ 0 h 68832"/>
                          <a:gd name="connsiteX13" fmla="*/ 35 w 46813"/>
                          <a:gd name="connsiteY13" fmla="*/ 0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46813" h="68832">
                            <a:moveTo>
                              <a:pt x="35" y="0"/>
                            </a:moveTo>
                            <a:lnTo>
                              <a:pt x="16490" y="0"/>
                            </a:lnTo>
                            <a:lnTo>
                              <a:pt x="16490" y="36531"/>
                            </a:lnTo>
                            <a:lnTo>
                              <a:pt x="16976" y="36531"/>
                            </a:lnTo>
                            <a:lnTo>
                              <a:pt x="42992" y="0"/>
                            </a:lnTo>
                            <a:lnTo>
                              <a:pt x="52489" y="0"/>
                            </a:lnTo>
                            <a:lnTo>
                              <a:pt x="52489" y="69812"/>
                            </a:lnTo>
                            <a:lnTo>
                              <a:pt x="36035" y="69812"/>
                            </a:lnTo>
                            <a:lnTo>
                              <a:pt x="36035" y="33165"/>
                            </a:lnTo>
                            <a:lnTo>
                              <a:pt x="35613" y="33165"/>
                            </a:lnTo>
                            <a:lnTo>
                              <a:pt x="9497" y="69812"/>
                            </a:lnTo>
                            <a:lnTo>
                              <a:pt x="0" y="69812"/>
                            </a:lnTo>
                            <a:lnTo>
                              <a:pt x="0" y="0"/>
                            </a:lnTo>
                            <a:lnTo>
                              <a:pt x="35" y="0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3" name="Полилиния: фигура 122">
                        <a:extLst>
                          <a:ext uri="{FF2B5EF4-FFF2-40B4-BE49-F238E27FC236}">
                            <a16:creationId xmlns:a16="http://schemas.microsoft.com/office/drawing/2014/main" id="{B10F0343-A600-42EB-97DC-17FD8AF5A7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37428" y="1302632"/>
                        <a:ext cx="40962" cy="68832"/>
                      </a:xfrm>
                      <a:custGeom>
                        <a:avLst/>
                        <a:gdLst>
                          <a:gd name="connsiteX0" fmla="*/ 0 w 40961"/>
                          <a:gd name="connsiteY0" fmla="*/ 15263 h 68832"/>
                          <a:gd name="connsiteX1" fmla="*/ 0 w 40961"/>
                          <a:gd name="connsiteY1" fmla="*/ 0 h 68832"/>
                          <a:gd name="connsiteX2" fmla="*/ 45075 w 40961"/>
                          <a:gd name="connsiteY2" fmla="*/ 0 h 68832"/>
                          <a:gd name="connsiteX3" fmla="*/ 45075 w 40961"/>
                          <a:gd name="connsiteY3" fmla="*/ 15263 h 68832"/>
                          <a:gd name="connsiteX4" fmla="*/ 30440 w 40961"/>
                          <a:gd name="connsiteY4" fmla="*/ 15263 h 68832"/>
                          <a:gd name="connsiteX5" fmla="*/ 30440 w 40961"/>
                          <a:gd name="connsiteY5" fmla="*/ 69812 h 68832"/>
                          <a:gd name="connsiteX6" fmla="*/ 14664 w 40961"/>
                          <a:gd name="connsiteY6" fmla="*/ 69812 h 68832"/>
                          <a:gd name="connsiteX7" fmla="*/ 14664 w 40961"/>
                          <a:gd name="connsiteY7" fmla="*/ 15263 h 68832"/>
                          <a:gd name="connsiteX8" fmla="*/ 35 w 40961"/>
                          <a:gd name="connsiteY8" fmla="*/ 15263 h 68832"/>
                          <a:gd name="connsiteX9" fmla="*/ 0 w 40961"/>
                          <a:gd name="connsiteY9" fmla="*/ 15263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40961" h="68832">
                            <a:moveTo>
                              <a:pt x="0" y="15263"/>
                            </a:moveTo>
                            <a:lnTo>
                              <a:pt x="0" y="0"/>
                            </a:lnTo>
                            <a:lnTo>
                              <a:pt x="45075" y="0"/>
                            </a:lnTo>
                            <a:lnTo>
                              <a:pt x="45075" y="15263"/>
                            </a:lnTo>
                            <a:lnTo>
                              <a:pt x="30440" y="15263"/>
                            </a:lnTo>
                            <a:lnTo>
                              <a:pt x="30440" y="69812"/>
                            </a:lnTo>
                            <a:lnTo>
                              <a:pt x="14664" y="69812"/>
                            </a:lnTo>
                            <a:lnTo>
                              <a:pt x="14664" y="15263"/>
                            </a:lnTo>
                            <a:lnTo>
                              <a:pt x="35" y="15263"/>
                            </a:lnTo>
                            <a:lnTo>
                              <a:pt x="0" y="15263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4" name="Полилиния: фигура 123">
                        <a:extLst>
                          <a:ext uri="{FF2B5EF4-FFF2-40B4-BE49-F238E27FC236}">
                            <a16:creationId xmlns:a16="http://schemas.microsoft.com/office/drawing/2014/main" id="{EEC9701B-8C54-4AC3-A8CC-5761040D6D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90731" y="1302785"/>
                        <a:ext cx="46813" cy="68832"/>
                      </a:xfrm>
                      <a:custGeom>
                        <a:avLst/>
                        <a:gdLst>
                          <a:gd name="connsiteX0" fmla="*/ 0 w 46813"/>
                          <a:gd name="connsiteY0" fmla="*/ 69812 h 68832"/>
                          <a:gd name="connsiteX1" fmla="*/ 0 w 46813"/>
                          <a:gd name="connsiteY1" fmla="*/ 0 h 68832"/>
                          <a:gd name="connsiteX2" fmla="*/ 15735 w 46813"/>
                          <a:gd name="connsiteY2" fmla="*/ 0 h 68832"/>
                          <a:gd name="connsiteX3" fmla="*/ 15735 w 46813"/>
                          <a:gd name="connsiteY3" fmla="*/ 27274 h 68832"/>
                          <a:gd name="connsiteX4" fmla="*/ 36614 w 46813"/>
                          <a:gd name="connsiteY4" fmla="*/ 27274 h 68832"/>
                          <a:gd name="connsiteX5" fmla="*/ 36614 w 46813"/>
                          <a:gd name="connsiteY5" fmla="*/ 0 h 68832"/>
                          <a:gd name="connsiteX6" fmla="*/ 52355 w 46813"/>
                          <a:gd name="connsiteY6" fmla="*/ 0 h 68832"/>
                          <a:gd name="connsiteX7" fmla="*/ 52355 w 46813"/>
                          <a:gd name="connsiteY7" fmla="*/ 69812 h 68832"/>
                          <a:gd name="connsiteX8" fmla="*/ 36614 w 46813"/>
                          <a:gd name="connsiteY8" fmla="*/ 69812 h 68832"/>
                          <a:gd name="connsiteX9" fmla="*/ 36614 w 46813"/>
                          <a:gd name="connsiteY9" fmla="*/ 42537 h 68832"/>
                          <a:gd name="connsiteX10" fmla="*/ 15735 w 46813"/>
                          <a:gd name="connsiteY10" fmla="*/ 42537 h 68832"/>
                          <a:gd name="connsiteX11" fmla="*/ 15735 w 46813"/>
                          <a:gd name="connsiteY11" fmla="*/ 69812 h 68832"/>
                          <a:gd name="connsiteX12" fmla="*/ 0 w 46813"/>
                          <a:gd name="connsiteY12" fmla="*/ 69812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46813" h="68832">
                            <a:moveTo>
                              <a:pt x="0" y="69812"/>
                            </a:moveTo>
                            <a:lnTo>
                              <a:pt x="0" y="0"/>
                            </a:lnTo>
                            <a:lnTo>
                              <a:pt x="15735" y="0"/>
                            </a:lnTo>
                            <a:lnTo>
                              <a:pt x="15735" y="27274"/>
                            </a:lnTo>
                            <a:lnTo>
                              <a:pt x="36614" y="27274"/>
                            </a:lnTo>
                            <a:lnTo>
                              <a:pt x="36614" y="0"/>
                            </a:lnTo>
                            <a:lnTo>
                              <a:pt x="52355" y="0"/>
                            </a:lnTo>
                            <a:lnTo>
                              <a:pt x="52355" y="69812"/>
                            </a:lnTo>
                            <a:lnTo>
                              <a:pt x="36614" y="69812"/>
                            </a:lnTo>
                            <a:lnTo>
                              <a:pt x="36614" y="42537"/>
                            </a:lnTo>
                            <a:lnTo>
                              <a:pt x="15735" y="42537"/>
                            </a:lnTo>
                            <a:lnTo>
                              <a:pt x="15735" y="69812"/>
                            </a:lnTo>
                            <a:lnTo>
                              <a:pt x="0" y="69812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5" name="Полилиния: фигура 124">
                        <a:extLst>
                          <a:ext uri="{FF2B5EF4-FFF2-40B4-BE49-F238E27FC236}">
                            <a16:creationId xmlns:a16="http://schemas.microsoft.com/office/drawing/2014/main" id="{09B7C788-88FC-4AAD-914A-700E758A9A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12486" y="1302785"/>
                        <a:ext cx="52665" cy="68832"/>
                      </a:xfrm>
                      <a:custGeom>
                        <a:avLst/>
                        <a:gdLst>
                          <a:gd name="connsiteX0" fmla="*/ 36386 w 52665"/>
                          <a:gd name="connsiteY0" fmla="*/ 69812 h 68832"/>
                          <a:gd name="connsiteX1" fmla="*/ 18310 w 52665"/>
                          <a:gd name="connsiteY1" fmla="*/ 41619 h 68832"/>
                          <a:gd name="connsiteX2" fmla="*/ 15998 w 52665"/>
                          <a:gd name="connsiteY2" fmla="*/ 41619 h 68832"/>
                          <a:gd name="connsiteX3" fmla="*/ 15998 w 52665"/>
                          <a:gd name="connsiteY3" fmla="*/ 69812 h 68832"/>
                          <a:gd name="connsiteX4" fmla="*/ 0 w 52665"/>
                          <a:gd name="connsiteY4" fmla="*/ 69812 h 68832"/>
                          <a:gd name="connsiteX5" fmla="*/ 0 w 52665"/>
                          <a:gd name="connsiteY5" fmla="*/ 0 h 68832"/>
                          <a:gd name="connsiteX6" fmla="*/ 15998 w 52665"/>
                          <a:gd name="connsiteY6" fmla="*/ 0 h 68832"/>
                          <a:gd name="connsiteX7" fmla="*/ 15998 w 52665"/>
                          <a:gd name="connsiteY7" fmla="*/ 26318 h 68832"/>
                          <a:gd name="connsiteX8" fmla="*/ 18047 w 52665"/>
                          <a:gd name="connsiteY8" fmla="*/ 26318 h 68832"/>
                          <a:gd name="connsiteX9" fmla="*/ 34987 w 52665"/>
                          <a:gd name="connsiteY9" fmla="*/ 0 h 68832"/>
                          <a:gd name="connsiteX10" fmla="*/ 55187 w 52665"/>
                          <a:gd name="connsiteY10" fmla="*/ 0 h 68832"/>
                          <a:gd name="connsiteX11" fmla="*/ 32682 w 52665"/>
                          <a:gd name="connsiteY11" fmla="*/ 33547 h 68832"/>
                          <a:gd name="connsiteX12" fmla="*/ 56451 w 52665"/>
                          <a:gd name="connsiteY12" fmla="*/ 69812 h 68832"/>
                          <a:gd name="connsiteX13" fmla="*/ 36321 w 52665"/>
                          <a:gd name="connsiteY13" fmla="*/ 69812 h 68832"/>
                          <a:gd name="connsiteX14" fmla="*/ 36386 w 52665"/>
                          <a:gd name="connsiteY14" fmla="*/ 69812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2665" h="68832">
                            <a:moveTo>
                              <a:pt x="36386" y="69812"/>
                            </a:moveTo>
                            <a:lnTo>
                              <a:pt x="18310" y="41619"/>
                            </a:lnTo>
                            <a:lnTo>
                              <a:pt x="15998" y="41619"/>
                            </a:lnTo>
                            <a:lnTo>
                              <a:pt x="15998" y="69812"/>
                            </a:lnTo>
                            <a:lnTo>
                              <a:pt x="0" y="69812"/>
                            </a:lnTo>
                            <a:lnTo>
                              <a:pt x="0" y="0"/>
                            </a:lnTo>
                            <a:lnTo>
                              <a:pt x="15998" y="0"/>
                            </a:lnTo>
                            <a:lnTo>
                              <a:pt x="15998" y="26318"/>
                            </a:lnTo>
                            <a:lnTo>
                              <a:pt x="18047" y="26318"/>
                            </a:lnTo>
                            <a:lnTo>
                              <a:pt x="34987" y="0"/>
                            </a:lnTo>
                            <a:lnTo>
                              <a:pt x="55187" y="0"/>
                            </a:lnTo>
                            <a:lnTo>
                              <a:pt x="32682" y="33547"/>
                            </a:lnTo>
                            <a:lnTo>
                              <a:pt x="56451" y="69812"/>
                            </a:lnTo>
                            <a:lnTo>
                              <a:pt x="36321" y="69812"/>
                            </a:lnTo>
                            <a:lnTo>
                              <a:pt x="36386" y="69812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6" name="Полилиния: фигура 125">
                        <a:extLst>
                          <a:ext uri="{FF2B5EF4-FFF2-40B4-BE49-F238E27FC236}">
                            <a16:creationId xmlns:a16="http://schemas.microsoft.com/office/drawing/2014/main" id="{6E82C2D9-73BE-432C-9316-B881EE6DE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14438" y="1301867"/>
                        <a:ext cx="58517" cy="68832"/>
                      </a:xfrm>
                      <a:custGeom>
                        <a:avLst/>
                        <a:gdLst>
                          <a:gd name="connsiteX0" fmla="*/ 48097 w 58516"/>
                          <a:gd name="connsiteY0" fmla="*/ 69812 h 68832"/>
                          <a:gd name="connsiteX1" fmla="*/ 63154 w 58516"/>
                          <a:gd name="connsiteY1" fmla="*/ 69812 h 68832"/>
                          <a:gd name="connsiteX2" fmla="*/ 36487 w 58516"/>
                          <a:gd name="connsiteY2" fmla="*/ 0 h 68832"/>
                          <a:gd name="connsiteX3" fmla="*/ 26667 w 58516"/>
                          <a:gd name="connsiteY3" fmla="*/ 0 h 68832"/>
                          <a:gd name="connsiteX4" fmla="*/ 0 w 58516"/>
                          <a:gd name="connsiteY4" fmla="*/ 69812 h 68832"/>
                          <a:gd name="connsiteX5" fmla="*/ 14894 w 58516"/>
                          <a:gd name="connsiteY5" fmla="*/ 69812 h 68832"/>
                          <a:gd name="connsiteX6" fmla="*/ 20032 w 58516"/>
                          <a:gd name="connsiteY6" fmla="*/ 56423 h 68832"/>
                          <a:gd name="connsiteX7" fmla="*/ 42894 w 58516"/>
                          <a:gd name="connsiteY7" fmla="*/ 56423 h 68832"/>
                          <a:gd name="connsiteX8" fmla="*/ 48032 w 58516"/>
                          <a:gd name="connsiteY8" fmla="*/ 69812 h 68832"/>
                          <a:gd name="connsiteX9" fmla="*/ 48097 w 58516"/>
                          <a:gd name="connsiteY9" fmla="*/ 69812 h 68832"/>
                          <a:gd name="connsiteX10" fmla="*/ 25496 w 58516"/>
                          <a:gd name="connsiteY10" fmla="*/ 42269 h 68832"/>
                          <a:gd name="connsiteX11" fmla="*/ 31252 w 58516"/>
                          <a:gd name="connsiteY11" fmla="*/ 27313 h 68832"/>
                          <a:gd name="connsiteX12" fmla="*/ 31739 w 58516"/>
                          <a:gd name="connsiteY12" fmla="*/ 27313 h 68832"/>
                          <a:gd name="connsiteX13" fmla="*/ 37496 w 58516"/>
                          <a:gd name="connsiteY13" fmla="*/ 42269 h 68832"/>
                          <a:gd name="connsiteX14" fmla="*/ 25496 w 58516"/>
                          <a:gd name="connsiteY14" fmla="*/ 42269 h 68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8516" h="68832">
                            <a:moveTo>
                              <a:pt x="48097" y="69812"/>
                            </a:moveTo>
                            <a:lnTo>
                              <a:pt x="63154" y="69812"/>
                            </a:lnTo>
                            <a:lnTo>
                              <a:pt x="36487" y="0"/>
                            </a:lnTo>
                            <a:lnTo>
                              <a:pt x="26667" y="0"/>
                            </a:lnTo>
                            <a:lnTo>
                              <a:pt x="0" y="69812"/>
                            </a:lnTo>
                            <a:lnTo>
                              <a:pt x="14894" y="69812"/>
                            </a:lnTo>
                            <a:lnTo>
                              <a:pt x="20032" y="56423"/>
                            </a:lnTo>
                            <a:lnTo>
                              <a:pt x="42894" y="56423"/>
                            </a:lnTo>
                            <a:lnTo>
                              <a:pt x="48032" y="69812"/>
                            </a:lnTo>
                            <a:lnTo>
                              <a:pt x="48097" y="69812"/>
                            </a:lnTo>
                            <a:close/>
                            <a:moveTo>
                              <a:pt x="25496" y="42269"/>
                            </a:moveTo>
                            <a:lnTo>
                              <a:pt x="31252" y="27313"/>
                            </a:lnTo>
                            <a:lnTo>
                              <a:pt x="31739" y="27313"/>
                            </a:lnTo>
                            <a:lnTo>
                              <a:pt x="37496" y="42269"/>
                            </a:lnTo>
                            <a:lnTo>
                              <a:pt x="25496" y="42269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7" name="Полилиния: фигура 126">
                        <a:extLst>
                          <a:ext uri="{FF2B5EF4-FFF2-40B4-BE49-F238E27FC236}">
                            <a16:creationId xmlns:a16="http://schemas.microsoft.com/office/drawing/2014/main" id="{2587B8AB-21C2-4CB5-AAC1-D05992C68C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89073" y="1357181"/>
                        <a:ext cx="40962" cy="20650"/>
                      </a:xfrm>
                      <a:custGeom>
                        <a:avLst/>
                        <a:gdLst>
                          <a:gd name="connsiteX0" fmla="*/ 16846 w 40961"/>
                          <a:gd name="connsiteY0" fmla="*/ 15378 h 20649"/>
                          <a:gd name="connsiteX1" fmla="*/ 17301 w 40961"/>
                          <a:gd name="connsiteY1" fmla="*/ 15378 h 20649"/>
                          <a:gd name="connsiteX2" fmla="*/ 26439 w 40961"/>
                          <a:gd name="connsiteY2" fmla="*/ 14727 h 20649"/>
                          <a:gd name="connsiteX3" fmla="*/ 39154 w 40961"/>
                          <a:gd name="connsiteY3" fmla="*/ 16143 h 20649"/>
                          <a:gd name="connsiteX4" fmla="*/ 41236 w 40961"/>
                          <a:gd name="connsiteY4" fmla="*/ 23793 h 20649"/>
                          <a:gd name="connsiteX5" fmla="*/ 40260 w 40961"/>
                          <a:gd name="connsiteY5" fmla="*/ 20160 h 20649"/>
                          <a:gd name="connsiteX6" fmla="*/ 34764 w 40961"/>
                          <a:gd name="connsiteY6" fmla="*/ 0 h 20649"/>
                          <a:gd name="connsiteX7" fmla="*/ 28065 w 40961"/>
                          <a:gd name="connsiteY7" fmla="*/ 1760 h 20649"/>
                          <a:gd name="connsiteX8" fmla="*/ 0 w 40961"/>
                          <a:gd name="connsiteY8" fmla="*/ 13771 h 20649"/>
                          <a:gd name="connsiteX9" fmla="*/ 16846 w 40961"/>
                          <a:gd name="connsiteY9" fmla="*/ 15301 h 20649"/>
                          <a:gd name="connsiteX10" fmla="*/ 16846 w 40961"/>
                          <a:gd name="connsiteY10" fmla="*/ 15378 h 206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0961" h="20649">
                            <a:moveTo>
                              <a:pt x="16846" y="15378"/>
                            </a:moveTo>
                            <a:lnTo>
                              <a:pt x="17301" y="15378"/>
                            </a:lnTo>
                            <a:cubicBezTo>
                              <a:pt x="20651" y="15149"/>
                              <a:pt x="23740" y="14957"/>
                              <a:pt x="26439" y="14727"/>
                            </a:cubicBezTo>
                            <a:cubicBezTo>
                              <a:pt x="28358" y="14575"/>
                              <a:pt x="35707" y="13503"/>
                              <a:pt x="39154" y="16143"/>
                            </a:cubicBezTo>
                            <a:lnTo>
                              <a:pt x="41236" y="23793"/>
                            </a:lnTo>
                            <a:cubicBezTo>
                              <a:pt x="41171" y="23488"/>
                              <a:pt x="40260" y="20160"/>
                              <a:pt x="40260" y="20160"/>
                            </a:cubicBezTo>
                            <a:lnTo>
                              <a:pt x="34764" y="0"/>
                            </a:lnTo>
                            <a:cubicBezTo>
                              <a:pt x="34764" y="0"/>
                              <a:pt x="31837" y="727"/>
                              <a:pt x="28065" y="1760"/>
                            </a:cubicBezTo>
                            <a:cubicBezTo>
                              <a:pt x="18341" y="4629"/>
                              <a:pt x="8553" y="8454"/>
                              <a:pt x="0" y="13771"/>
                            </a:cubicBezTo>
                            <a:cubicBezTo>
                              <a:pt x="4325" y="14919"/>
                              <a:pt x="9886" y="15722"/>
                              <a:pt x="16846" y="15301"/>
                            </a:cubicBezTo>
                            <a:lnTo>
                              <a:pt x="16846" y="1537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8" name="Полилиния: фигура 127">
                        <a:extLst>
                          <a:ext uri="{FF2B5EF4-FFF2-40B4-BE49-F238E27FC236}">
                            <a16:creationId xmlns:a16="http://schemas.microsoft.com/office/drawing/2014/main" id="{B055314C-26FB-46CE-9375-891ECE15D1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1935" y="1384647"/>
                        <a:ext cx="64368" cy="27533"/>
                      </a:xfrm>
                      <a:custGeom>
                        <a:avLst/>
                        <a:gdLst>
                          <a:gd name="connsiteX0" fmla="*/ 44585 w 64368"/>
                          <a:gd name="connsiteY0" fmla="*/ 5699 h 27532"/>
                          <a:gd name="connsiteX1" fmla="*/ 35187 w 64368"/>
                          <a:gd name="connsiteY1" fmla="*/ 6350 h 27532"/>
                          <a:gd name="connsiteX2" fmla="*/ 34699 w 64368"/>
                          <a:gd name="connsiteY2" fmla="*/ 6350 h 27532"/>
                          <a:gd name="connsiteX3" fmla="*/ 30341 w 64368"/>
                          <a:gd name="connsiteY3" fmla="*/ 6503 h 27532"/>
                          <a:gd name="connsiteX4" fmla="*/ 2309 w 64368"/>
                          <a:gd name="connsiteY4" fmla="*/ 0 h 27532"/>
                          <a:gd name="connsiteX5" fmla="*/ 163 w 64368"/>
                          <a:gd name="connsiteY5" fmla="*/ 6043 h 27532"/>
                          <a:gd name="connsiteX6" fmla="*/ 0 w 64368"/>
                          <a:gd name="connsiteY6" fmla="*/ 7804 h 27532"/>
                          <a:gd name="connsiteX7" fmla="*/ 0 w 64368"/>
                          <a:gd name="connsiteY7" fmla="*/ 8033 h 27532"/>
                          <a:gd name="connsiteX8" fmla="*/ 781 w 64368"/>
                          <a:gd name="connsiteY8" fmla="*/ 10672 h 27532"/>
                          <a:gd name="connsiteX9" fmla="*/ 2276 w 64368"/>
                          <a:gd name="connsiteY9" fmla="*/ 15492 h 27532"/>
                          <a:gd name="connsiteX10" fmla="*/ 6862 w 64368"/>
                          <a:gd name="connsiteY10" fmla="*/ 19853 h 27532"/>
                          <a:gd name="connsiteX11" fmla="*/ 19967 w 64368"/>
                          <a:gd name="connsiteY11" fmla="*/ 24290 h 27532"/>
                          <a:gd name="connsiteX12" fmla="*/ 35317 w 64368"/>
                          <a:gd name="connsiteY12" fmla="*/ 26164 h 27532"/>
                          <a:gd name="connsiteX13" fmla="*/ 35642 w 64368"/>
                          <a:gd name="connsiteY13" fmla="*/ 26164 h 27532"/>
                          <a:gd name="connsiteX14" fmla="*/ 39414 w 64368"/>
                          <a:gd name="connsiteY14" fmla="*/ 25897 h 27532"/>
                          <a:gd name="connsiteX15" fmla="*/ 40097 w 64368"/>
                          <a:gd name="connsiteY15" fmla="*/ 25897 h 27532"/>
                          <a:gd name="connsiteX16" fmla="*/ 58406 w 64368"/>
                          <a:gd name="connsiteY16" fmla="*/ 24864 h 27532"/>
                          <a:gd name="connsiteX17" fmla="*/ 58471 w 64368"/>
                          <a:gd name="connsiteY17" fmla="*/ 24864 h 27532"/>
                          <a:gd name="connsiteX18" fmla="*/ 60227 w 64368"/>
                          <a:gd name="connsiteY18" fmla="*/ 24979 h 27532"/>
                          <a:gd name="connsiteX19" fmla="*/ 60488 w 64368"/>
                          <a:gd name="connsiteY19" fmla="*/ 24979 h 27532"/>
                          <a:gd name="connsiteX20" fmla="*/ 61951 w 64368"/>
                          <a:gd name="connsiteY20" fmla="*/ 25247 h 27532"/>
                          <a:gd name="connsiteX21" fmla="*/ 62048 w 64368"/>
                          <a:gd name="connsiteY21" fmla="*/ 25247 h 27532"/>
                          <a:gd name="connsiteX22" fmla="*/ 63447 w 64368"/>
                          <a:gd name="connsiteY22" fmla="*/ 25705 h 27532"/>
                          <a:gd name="connsiteX23" fmla="*/ 64585 w 64368"/>
                          <a:gd name="connsiteY23" fmla="*/ 26279 h 27532"/>
                          <a:gd name="connsiteX24" fmla="*/ 64877 w 64368"/>
                          <a:gd name="connsiteY24" fmla="*/ 26432 h 27532"/>
                          <a:gd name="connsiteX25" fmla="*/ 65723 w 64368"/>
                          <a:gd name="connsiteY25" fmla="*/ 27006 h 27532"/>
                          <a:gd name="connsiteX26" fmla="*/ 66016 w 64368"/>
                          <a:gd name="connsiteY26" fmla="*/ 27235 h 27532"/>
                          <a:gd name="connsiteX27" fmla="*/ 67057 w 64368"/>
                          <a:gd name="connsiteY27" fmla="*/ 28192 h 27532"/>
                          <a:gd name="connsiteX28" fmla="*/ 61170 w 64368"/>
                          <a:gd name="connsiteY28" fmla="*/ 6503 h 27532"/>
                          <a:gd name="connsiteX29" fmla="*/ 44650 w 64368"/>
                          <a:gd name="connsiteY29" fmla="*/ 5738 h 27532"/>
                          <a:gd name="connsiteX30" fmla="*/ 44585 w 64368"/>
                          <a:gd name="connsiteY30" fmla="*/ 5699 h 275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64368" h="27532">
                            <a:moveTo>
                              <a:pt x="44585" y="5699"/>
                            </a:moveTo>
                            <a:cubicBezTo>
                              <a:pt x="41853" y="5891"/>
                              <a:pt x="38732" y="6120"/>
                              <a:pt x="35187" y="6350"/>
                            </a:cubicBezTo>
                            <a:lnTo>
                              <a:pt x="34699" y="6350"/>
                            </a:lnTo>
                            <a:cubicBezTo>
                              <a:pt x="33203" y="6465"/>
                              <a:pt x="31739" y="6503"/>
                              <a:pt x="30341" y="6503"/>
                            </a:cubicBezTo>
                            <a:cubicBezTo>
                              <a:pt x="16878" y="6503"/>
                              <a:pt x="7480" y="2793"/>
                              <a:pt x="2309" y="0"/>
                            </a:cubicBezTo>
                            <a:cubicBezTo>
                              <a:pt x="1268" y="1874"/>
                              <a:pt x="487" y="3940"/>
                              <a:pt x="163" y="6043"/>
                            </a:cubicBezTo>
                            <a:cubicBezTo>
                              <a:pt x="65" y="6694"/>
                              <a:pt x="32" y="7268"/>
                              <a:pt x="0" y="7804"/>
                            </a:cubicBezTo>
                            <a:cubicBezTo>
                              <a:pt x="0" y="7880"/>
                              <a:pt x="0" y="7956"/>
                              <a:pt x="0" y="8033"/>
                            </a:cubicBezTo>
                            <a:cubicBezTo>
                              <a:pt x="260" y="8989"/>
                              <a:pt x="520" y="9907"/>
                              <a:pt x="781" y="10672"/>
                            </a:cubicBezTo>
                            <a:cubicBezTo>
                              <a:pt x="1398" y="12738"/>
                              <a:pt x="2179" y="15339"/>
                              <a:pt x="2276" y="15492"/>
                            </a:cubicBezTo>
                            <a:cubicBezTo>
                              <a:pt x="3024" y="16754"/>
                              <a:pt x="3902" y="18017"/>
                              <a:pt x="6862" y="19853"/>
                            </a:cubicBezTo>
                            <a:cubicBezTo>
                              <a:pt x="9951" y="21765"/>
                              <a:pt x="14146" y="23028"/>
                              <a:pt x="19967" y="24290"/>
                            </a:cubicBezTo>
                            <a:cubicBezTo>
                              <a:pt x="24228" y="25208"/>
                              <a:pt x="29561" y="26509"/>
                              <a:pt x="35317" y="26164"/>
                            </a:cubicBezTo>
                            <a:cubicBezTo>
                              <a:pt x="35414" y="26164"/>
                              <a:pt x="35512" y="26164"/>
                              <a:pt x="35642" y="26164"/>
                            </a:cubicBezTo>
                            <a:cubicBezTo>
                              <a:pt x="36976" y="26088"/>
                              <a:pt x="38211" y="25974"/>
                              <a:pt x="39414" y="25897"/>
                            </a:cubicBezTo>
                            <a:lnTo>
                              <a:pt x="40097" y="25897"/>
                            </a:lnTo>
                            <a:cubicBezTo>
                              <a:pt x="49073" y="25208"/>
                              <a:pt x="54601" y="24749"/>
                              <a:pt x="58406" y="24864"/>
                            </a:cubicBezTo>
                            <a:lnTo>
                              <a:pt x="58471" y="24864"/>
                            </a:lnTo>
                            <a:cubicBezTo>
                              <a:pt x="59089" y="24864"/>
                              <a:pt x="59674" y="24941"/>
                              <a:pt x="60227" y="24979"/>
                            </a:cubicBezTo>
                            <a:lnTo>
                              <a:pt x="60488" y="24979"/>
                            </a:lnTo>
                            <a:cubicBezTo>
                              <a:pt x="61008" y="25056"/>
                              <a:pt x="61496" y="25170"/>
                              <a:pt x="61951" y="25247"/>
                            </a:cubicBezTo>
                            <a:lnTo>
                              <a:pt x="62048" y="25247"/>
                            </a:lnTo>
                            <a:cubicBezTo>
                              <a:pt x="62536" y="25400"/>
                              <a:pt x="63024" y="25515"/>
                              <a:pt x="63447" y="25705"/>
                            </a:cubicBezTo>
                            <a:cubicBezTo>
                              <a:pt x="63837" y="25859"/>
                              <a:pt x="64227" y="26050"/>
                              <a:pt x="64585" y="26279"/>
                            </a:cubicBezTo>
                            <a:cubicBezTo>
                              <a:pt x="64683" y="26318"/>
                              <a:pt x="64780" y="26394"/>
                              <a:pt x="64877" y="26432"/>
                            </a:cubicBezTo>
                            <a:cubicBezTo>
                              <a:pt x="65171" y="26624"/>
                              <a:pt x="65430" y="26815"/>
                              <a:pt x="65723" y="27006"/>
                            </a:cubicBezTo>
                            <a:cubicBezTo>
                              <a:pt x="65821" y="27083"/>
                              <a:pt x="65918" y="27159"/>
                              <a:pt x="66016" y="27235"/>
                            </a:cubicBezTo>
                            <a:cubicBezTo>
                              <a:pt x="66374" y="27503"/>
                              <a:pt x="66731" y="27848"/>
                              <a:pt x="67057" y="28192"/>
                            </a:cubicBezTo>
                            <a:lnTo>
                              <a:pt x="61170" y="6503"/>
                            </a:lnTo>
                            <a:cubicBezTo>
                              <a:pt x="59609" y="5011"/>
                              <a:pt x="58861" y="4743"/>
                              <a:pt x="44650" y="5738"/>
                            </a:cubicBezTo>
                            <a:lnTo>
                              <a:pt x="44585" y="569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29" name="Полилиния: фигура 128">
                        <a:extLst>
                          <a:ext uri="{FF2B5EF4-FFF2-40B4-BE49-F238E27FC236}">
                            <a16:creationId xmlns:a16="http://schemas.microsoft.com/office/drawing/2014/main" id="{E6BF4F2F-807D-45B8-B8F8-03BAE8042F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1935" y="1392641"/>
                        <a:ext cx="5852" cy="6883"/>
                      </a:xfrm>
                      <a:custGeom>
                        <a:avLst/>
                        <a:gdLst>
                          <a:gd name="connsiteX0" fmla="*/ 0 w 0"/>
                          <a:gd name="connsiteY0" fmla="*/ 1569 h 0"/>
                          <a:gd name="connsiteX1" fmla="*/ 163 w 0"/>
                          <a:gd name="connsiteY1" fmla="*/ 2869 h 0"/>
                          <a:gd name="connsiteX2" fmla="*/ 781 w 0"/>
                          <a:gd name="connsiteY2" fmla="*/ 2640 h 0"/>
                          <a:gd name="connsiteX3" fmla="*/ 0 w 0"/>
                          <a:gd name="connsiteY3" fmla="*/ 0 h 0"/>
                          <a:gd name="connsiteX4" fmla="*/ 0 w 0"/>
                          <a:gd name="connsiteY4" fmla="*/ 765 h 0"/>
                          <a:gd name="connsiteX5" fmla="*/ 0 w 0"/>
                          <a:gd name="connsiteY5" fmla="*/ 156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1569"/>
                            </a:moveTo>
                            <a:cubicBezTo>
                              <a:pt x="0" y="1989"/>
                              <a:pt x="97" y="2448"/>
                              <a:pt x="163" y="2869"/>
                            </a:cubicBezTo>
                            <a:cubicBezTo>
                              <a:pt x="358" y="2793"/>
                              <a:pt x="585" y="2716"/>
                              <a:pt x="781" y="2640"/>
                            </a:cubicBezTo>
                            <a:cubicBezTo>
                              <a:pt x="553" y="1874"/>
                              <a:pt x="293" y="957"/>
                              <a:pt x="0" y="0"/>
                            </a:cubicBezTo>
                            <a:cubicBezTo>
                              <a:pt x="0" y="230"/>
                              <a:pt x="0" y="498"/>
                              <a:pt x="0" y="765"/>
                            </a:cubicBezTo>
                            <a:cubicBezTo>
                              <a:pt x="0" y="1033"/>
                              <a:pt x="0" y="1339"/>
                              <a:pt x="0" y="156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0" name="Полилиния: фигура 129">
                        <a:extLst>
                          <a:ext uri="{FF2B5EF4-FFF2-40B4-BE49-F238E27FC236}">
                            <a16:creationId xmlns:a16="http://schemas.microsoft.com/office/drawing/2014/main" id="{121890FB-E3A5-4F0A-A345-925503D1C4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2129" y="1395281"/>
                        <a:ext cx="17555" cy="13766"/>
                      </a:xfrm>
                      <a:custGeom>
                        <a:avLst/>
                        <a:gdLst>
                          <a:gd name="connsiteX0" fmla="*/ 0 w 17555"/>
                          <a:gd name="connsiteY0" fmla="*/ 574 h 13766"/>
                          <a:gd name="connsiteX1" fmla="*/ 130 w 17555"/>
                          <a:gd name="connsiteY1" fmla="*/ 1147 h 13766"/>
                          <a:gd name="connsiteX2" fmla="*/ 716 w 17555"/>
                          <a:gd name="connsiteY2" fmla="*/ 3022 h 13766"/>
                          <a:gd name="connsiteX3" fmla="*/ 6504 w 17555"/>
                          <a:gd name="connsiteY3" fmla="*/ 9372 h 13766"/>
                          <a:gd name="connsiteX4" fmla="*/ 18406 w 17555"/>
                          <a:gd name="connsiteY4" fmla="*/ 14154 h 13766"/>
                          <a:gd name="connsiteX5" fmla="*/ 19610 w 17555"/>
                          <a:gd name="connsiteY5" fmla="*/ 13580 h 13766"/>
                          <a:gd name="connsiteX6" fmla="*/ 19772 w 17555"/>
                          <a:gd name="connsiteY6" fmla="*/ 13580 h 13766"/>
                          <a:gd name="connsiteX7" fmla="*/ 6667 w 17555"/>
                          <a:gd name="connsiteY7" fmla="*/ 9181 h 13766"/>
                          <a:gd name="connsiteX8" fmla="*/ 2081 w 17555"/>
                          <a:gd name="connsiteY8" fmla="*/ 4820 h 13766"/>
                          <a:gd name="connsiteX9" fmla="*/ 585 w 17555"/>
                          <a:gd name="connsiteY9" fmla="*/ 0 h 13766"/>
                          <a:gd name="connsiteX10" fmla="*/ 0 w 17555"/>
                          <a:gd name="connsiteY10" fmla="*/ 230 h 13766"/>
                          <a:gd name="connsiteX11" fmla="*/ 33 w 17555"/>
                          <a:gd name="connsiteY11" fmla="*/ 574 h 13766"/>
                          <a:gd name="connsiteX12" fmla="*/ 0 w 17555"/>
                          <a:gd name="connsiteY12" fmla="*/ 574 h 137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7555" h="13766">
                            <a:moveTo>
                              <a:pt x="0" y="574"/>
                            </a:moveTo>
                            <a:cubicBezTo>
                              <a:pt x="33" y="803"/>
                              <a:pt x="98" y="995"/>
                              <a:pt x="130" y="1147"/>
                            </a:cubicBezTo>
                            <a:cubicBezTo>
                              <a:pt x="260" y="1798"/>
                              <a:pt x="455" y="2410"/>
                              <a:pt x="716" y="3022"/>
                            </a:cubicBezTo>
                            <a:cubicBezTo>
                              <a:pt x="2049" y="6006"/>
                              <a:pt x="4976" y="8415"/>
                              <a:pt x="6504" y="9372"/>
                            </a:cubicBezTo>
                            <a:cubicBezTo>
                              <a:pt x="9333" y="11094"/>
                              <a:pt x="13301" y="12929"/>
                              <a:pt x="18406" y="14154"/>
                            </a:cubicBezTo>
                            <a:cubicBezTo>
                              <a:pt x="18797" y="13963"/>
                              <a:pt x="19219" y="13771"/>
                              <a:pt x="19610" y="13580"/>
                            </a:cubicBezTo>
                            <a:lnTo>
                              <a:pt x="19772" y="13580"/>
                            </a:lnTo>
                            <a:cubicBezTo>
                              <a:pt x="13951" y="12356"/>
                              <a:pt x="9756" y="11094"/>
                              <a:pt x="6667" y="9181"/>
                            </a:cubicBezTo>
                            <a:cubicBezTo>
                              <a:pt x="3675" y="7344"/>
                              <a:pt x="2829" y="6082"/>
                              <a:pt x="2081" y="4820"/>
                            </a:cubicBezTo>
                            <a:cubicBezTo>
                              <a:pt x="1984" y="4667"/>
                              <a:pt x="1203" y="2066"/>
                              <a:pt x="585" y="0"/>
                            </a:cubicBezTo>
                            <a:cubicBezTo>
                              <a:pt x="390" y="76"/>
                              <a:pt x="195" y="153"/>
                              <a:pt x="0" y="230"/>
                            </a:cubicBezTo>
                            <a:cubicBezTo>
                              <a:pt x="0" y="344"/>
                              <a:pt x="0" y="459"/>
                              <a:pt x="33" y="574"/>
                            </a:cubicBezTo>
                            <a:lnTo>
                              <a:pt x="0" y="57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1" name="Полилиния: фигура 130">
                        <a:extLst>
                          <a:ext uri="{FF2B5EF4-FFF2-40B4-BE49-F238E27FC236}">
                            <a16:creationId xmlns:a16="http://schemas.microsoft.com/office/drawing/2014/main" id="{419229F4-9B4D-4F57-BF46-0B1721D1B2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2162" y="1396084"/>
                        <a:ext cx="5852" cy="6883"/>
                      </a:xfrm>
                      <a:custGeom>
                        <a:avLst/>
                        <a:gdLst>
                          <a:gd name="connsiteX0" fmla="*/ 66 w 0"/>
                          <a:gd name="connsiteY0" fmla="*/ 234 h 0"/>
                          <a:gd name="connsiteX1" fmla="*/ 0 w 0"/>
                          <a:gd name="connsiteY1" fmla="*/ 0 h 0"/>
                          <a:gd name="connsiteX2" fmla="*/ 66 w 0"/>
                          <a:gd name="connsiteY2" fmla="*/ 234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66" y="234"/>
                            </a:moveTo>
                            <a:lnTo>
                              <a:pt x="0" y="0"/>
                            </a:lnTo>
                            <a:cubicBezTo>
                              <a:pt x="0" y="0"/>
                              <a:pt x="33" y="156"/>
                              <a:pt x="66" y="234"/>
                            </a:cubicBezTo>
                            <a:close/>
                          </a:path>
                        </a:pathLst>
                      </a:custGeom>
                      <a:solidFill>
                        <a:srgbClr val="DE5A13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2" name="Полилиния: фигура 131">
                        <a:extLst>
                          <a:ext uri="{FF2B5EF4-FFF2-40B4-BE49-F238E27FC236}">
                            <a16:creationId xmlns:a16="http://schemas.microsoft.com/office/drawing/2014/main" id="{A2D9AF10-EC12-4164-B467-BBC644C69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2065" y="1395319"/>
                        <a:ext cx="5852" cy="6883"/>
                      </a:xfrm>
                      <a:custGeom>
                        <a:avLst/>
                        <a:gdLst>
                          <a:gd name="connsiteX0" fmla="*/ 33 w 0"/>
                          <a:gd name="connsiteY0" fmla="*/ 231 h 0"/>
                          <a:gd name="connsiteX1" fmla="*/ 621 w 0"/>
                          <a:gd name="connsiteY1" fmla="*/ 0 h 0"/>
                          <a:gd name="connsiteX2" fmla="*/ 0 w 0"/>
                          <a:gd name="connsiteY2" fmla="*/ 231 h 0"/>
                          <a:gd name="connsiteX3" fmla="*/ 33 w 0"/>
                          <a:gd name="connsiteY3" fmla="*/ 23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33" y="231"/>
                            </a:moveTo>
                            <a:cubicBezTo>
                              <a:pt x="229" y="154"/>
                              <a:pt x="458" y="77"/>
                              <a:pt x="621" y="0"/>
                            </a:cubicBezTo>
                            <a:cubicBezTo>
                              <a:pt x="425" y="77"/>
                              <a:pt x="229" y="154"/>
                              <a:pt x="0" y="231"/>
                            </a:cubicBezTo>
                            <a:lnTo>
                              <a:pt x="33" y="2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3" name="Полилиния: фигура 132">
                        <a:extLst>
                          <a:ext uri="{FF2B5EF4-FFF2-40B4-BE49-F238E27FC236}">
                            <a16:creationId xmlns:a16="http://schemas.microsoft.com/office/drawing/2014/main" id="{FCDFE924-FF65-405C-A8DD-1FF0D4CC3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7626" y="1411653"/>
                        <a:ext cx="5852" cy="6883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94 w 0"/>
                          <a:gd name="connsiteY1" fmla="*/ 231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0"/>
                              <a:pt x="196" y="154"/>
                              <a:pt x="294" y="231"/>
                            </a:cubicBezTo>
                            <a:cubicBezTo>
                              <a:pt x="196" y="154"/>
                              <a:pt x="98" y="77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DE5A13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4" name="Полилиния: фигура 133">
                        <a:extLst>
                          <a:ext uri="{FF2B5EF4-FFF2-40B4-BE49-F238E27FC236}">
                            <a16:creationId xmlns:a16="http://schemas.microsoft.com/office/drawing/2014/main" id="{33AD7591-3CAF-4B80-9C68-B3D0442AA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6487" y="1410926"/>
                        <a:ext cx="5852" cy="6883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94 w 0"/>
                          <a:gd name="connsiteY1" fmla="*/ 154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0"/>
                              <a:pt x="196" y="116"/>
                              <a:pt x="294" y="154"/>
                            </a:cubicBezTo>
                            <a:cubicBezTo>
                              <a:pt x="196" y="116"/>
                              <a:pt x="98" y="39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DE5A13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5" name="Полилиния: фигура 134">
                        <a:extLst>
                          <a:ext uri="{FF2B5EF4-FFF2-40B4-BE49-F238E27FC236}">
                            <a16:creationId xmlns:a16="http://schemas.microsoft.com/office/drawing/2014/main" id="{B2AC264F-32F1-491C-93F8-7AB614EF1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0731" y="1408899"/>
                        <a:ext cx="11703" cy="6883"/>
                      </a:xfrm>
                      <a:custGeom>
                        <a:avLst/>
                        <a:gdLst>
                          <a:gd name="connsiteX0" fmla="*/ 16520 w 11703"/>
                          <a:gd name="connsiteY0" fmla="*/ 1874 h 0"/>
                          <a:gd name="connsiteX1" fmla="*/ 1171 w 11703"/>
                          <a:gd name="connsiteY1" fmla="*/ 0 h 0"/>
                          <a:gd name="connsiteX2" fmla="*/ 0 w 11703"/>
                          <a:gd name="connsiteY2" fmla="*/ 573 h 0"/>
                          <a:gd name="connsiteX3" fmla="*/ 16520 w 11703"/>
                          <a:gd name="connsiteY3" fmla="*/ 1874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03">
                            <a:moveTo>
                              <a:pt x="16520" y="1874"/>
                            </a:moveTo>
                            <a:cubicBezTo>
                              <a:pt x="10764" y="2218"/>
                              <a:pt x="5431" y="918"/>
                              <a:pt x="1171" y="0"/>
                            </a:cubicBezTo>
                            <a:cubicBezTo>
                              <a:pt x="781" y="191"/>
                              <a:pt x="390" y="382"/>
                              <a:pt x="0" y="573"/>
                            </a:cubicBezTo>
                            <a:cubicBezTo>
                              <a:pt x="4585" y="1644"/>
                              <a:pt x="10081" y="2295"/>
                              <a:pt x="16520" y="18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6" name="Полилиния: фигура 135">
                        <a:extLst>
                          <a:ext uri="{FF2B5EF4-FFF2-40B4-BE49-F238E27FC236}">
                            <a16:creationId xmlns:a16="http://schemas.microsoft.com/office/drawing/2014/main" id="{0799399A-7239-49D6-954F-2BEBEEF6A2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0504" y="1408899"/>
                        <a:ext cx="5852" cy="6883"/>
                      </a:xfrm>
                      <a:custGeom>
                        <a:avLst/>
                        <a:gdLst>
                          <a:gd name="connsiteX0" fmla="*/ 33 w 0"/>
                          <a:gd name="connsiteY0" fmla="*/ 536 h 0"/>
                          <a:gd name="connsiteX1" fmla="*/ 195 w 0"/>
                          <a:gd name="connsiteY1" fmla="*/ 536 h 0"/>
                          <a:gd name="connsiteX2" fmla="*/ 1366 w 0"/>
                          <a:gd name="connsiteY2" fmla="*/ 0 h 0"/>
                          <a:gd name="connsiteX3" fmla="*/ 1203 w 0"/>
                          <a:gd name="connsiteY3" fmla="*/ 0 h 0"/>
                          <a:gd name="connsiteX4" fmla="*/ 0 w 0"/>
                          <a:gd name="connsiteY4" fmla="*/ 536 h 0"/>
                          <a:gd name="connsiteX5" fmla="*/ 33 w 0"/>
                          <a:gd name="connsiteY5" fmla="*/ 53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33" y="536"/>
                            </a:moveTo>
                            <a:lnTo>
                              <a:pt x="195" y="536"/>
                            </a:lnTo>
                            <a:cubicBezTo>
                              <a:pt x="585" y="382"/>
                              <a:pt x="1008" y="191"/>
                              <a:pt x="1366" y="0"/>
                            </a:cubicBezTo>
                            <a:lnTo>
                              <a:pt x="1203" y="0"/>
                            </a:lnTo>
                            <a:cubicBezTo>
                              <a:pt x="813" y="153"/>
                              <a:pt x="390" y="344"/>
                              <a:pt x="0" y="536"/>
                            </a:cubicBezTo>
                            <a:lnTo>
                              <a:pt x="33" y="53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7" name="Полилиния: фигура 136">
                        <a:extLst>
                          <a:ext uri="{FF2B5EF4-FFF2-40B4-BE49-F238E27FC236}">
                            <a16:creationId xmlns:a16="http://schemas.microsoft.com/office/drawing/2014/main" id="{7388AC01-D3CF-4C77-B0A7-CA67C3674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5902" y="1376345"/>
                        <a:ext cx="52665" cy="27533"/>
                      </a:xfrm>
                      <a:custGeom>
                        <a:avLst/>
                        <a:gdLst>
                          <a:gd name="connsiteX0" fmla="*/ 50894 w 52665"/>
                          <a:gd name="connsiteY0" fmla="*/ 38 h 27532"/>
                          <a:gd name="connsiteX1" fmla="*/ 0 w 52665"/>
                          <a:gd name="connsiteY1" fmla="*/ 13389 h 27532"/>
                          <a:gd name="connsiteX2" fmla="*/ 5041 w 52665"/>
                          <a:gd name="connsiteY2" fmla="*/ 32361 h 27532"/>
                          <a:gd name="connsiteX3" fmla="*/ 56097 w 52665"/>
                          <a:gd name="connsiteY3" fmla="*/ 19203 h 27532"/>
                          <a:gd name="connsiteX4" fmla="*/ 50894 w 52665"/>
                          <a:gd name="connsiteY4" fmla="*/ 0 h 27532"/>
                          <a:gd name="connsiteX5" fmla="*/ 50894 w 52665"/>
                          <a:gd name="connsiteY5" fmla="*/ 38 h 275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2665" h="27532">
                            <a:moveTo>
                              <a:pt x="50894" y="38"/>
                            </a:moveTo>
                            <a:cubicBezTo>
                              <a:pt x="37626" y="5317"/>
                              <a:pt x="20097" y="11169"/>
                              <a:pt x="0" y="13389"/>
                            </a:cubicBezTo>
                            <a:lnTo>
                              <a:pt x="5041" y="32361"/>
                            </a:lnTo>
                            <a:cubicBezTo>
                              <a:pt x="24845" y="30296"/>
                              <a:pt x="42341" y="24711"/>
                              <a:pt x="56097" y="19203"/>
                            </a:cubicBezTo>
                            <a:cubicBezTo>
                              <a:pt x="55414" y="16717"/>
                              <a:pt x="53463" y="9486"/>
                              <a:pt x="50894" y="0"/>
                            </a:cubicBezTo>
                            <a:lnTo>
                              <a:pt x="50894" y="38"/>
                            </a:lnTo>
                            <a:close/>
                          </a:path>
                        </a:pathLst>
                      </a:custGeom>
                      <a:solidFill>
                        <a:srgbClr val="FBBB3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8" name="Полилиния: фигура 137">
                        <a:extLst>
                          <a:ext uri="{FF2B5EF4-FFF2-40B4-BE49-F238E27FC236}">
                            <a16:creationId xmlns:a16="http://schemas.microsoft.com/office/drawing/2014/main" id="{4BC14D1C-BC37-4142-B939-9971D32E5B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1935" y="1394248"/>
                        <a:ext cx="5852" cy="6883"/>
                      </a:xfrm>
                      <a:custGeom>
                        <a:avLst/>
                        <a:gdLst>
                          <a:gd name="connsiteX0" fmla="*/ 163 w 0"/>
                          <a:gd name="connsiteY0" fmla="*/ 1300 h 0"/>
                          <a:gd name="connsiteX1" fmla="*/ 0 w 0"/>
                          <a:gd name="connsiteY1" fmla="*/ 0 h 0"/>
                          <a:gd name="connsiteX2" fmla="*/ 130 w 0"/>
                          <a:gd name="connsiteY2" fmla="*/ 1300 h 0"/>
                          <a:gd name="connsiteX3" fmla="*/ 163 w 0"/>
                          <a:gd name="connsiteY3" fmla="*/ 130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63" y="1300"/>
                            </a:moveTo>
                            <a:cubicBezTo>
                              <a:pt x="97" y="842"/>
                              <a:pt x="32" y="421"/>
                              <a:pt x="0" y="0"/>
                            </a:cubicBezTo>
                            <a:cubicBezTo>
                              <a:pt x="32" y="536"/>
                              <a:pt x="97" y="956"/>
                              <a:pt x="130" y="1300"/>
                            </a:cubicBezTo>
                            <a:lnTo>
                              <a:pt x="163" y="130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39" name="Полилиния: фигура 138">
                        <a:extLst>
                          <a:ext uri="{FF2B5EF4-FFF2-40B4-BE49-F238E27FC236}">
                            <a16:creationId xmlns:a16="http://schemas.microsoft.com/office/drawing/2014/main" id="{D14F2709-E448-4302-983C-37E1B2529F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26048" y="1409472"/>
                        <a:ext cx="93627" cy="34416"/>
                      </a:xfrm>
                      <a:custGeom>
                        <a:avLst/>
                        <a:gdLst>
                          <a:gd name="connsiteX0" fmla="*/ 85300 w 93626"/>
                          <a:gd name="connsiteY0" fmla="*/ 1033 h 34416"/>
                          <a:gd name="connsiteX1" fmla="*/ 81528 w 93626"/>
                          <a:gd name="connsiteY1" fmla="*/ 1301 h 34416"/>
                          <a:gd name="connsiteX2" fmla="*/ 81203 w 93626"/>
                          <a:gd name="connsiteY2" fmla="*/ 1301 h 34416"/>
                          <a:gd name="connsiteX3" fmla="*/ 64682 w 93626"/>
                          <a:gd name="connsiteY3" fmla="*/ 0 h 34416"/>
                          <a:gd name="connsiteX4" fmla="*/ 64520 w 93626"/>
                          <a:gd name="connsiteY4" fmla="*/ 0 h 34416"/>
                          <a:gd name="connsiteX5" fmla="*/ 0 w 93626"/>
                          <a:gd name="connsiteY5" fmla="*/ 17865 h 34416"/>
                          <a:gd name="connsiteX6" fmla="*/ 5106 w 93626"/>
                          <a:gd name="connsiteY6" fmla="*/ 36570 h 34416"/>
                          <a:gd name="connsiteX7" fmla="*/ 11707 w 93626"/>
                          <a:gd name="connsiteY7" fmla="*/ 35843 h 34416"/>
                          <a:gd name="connsiteX8" fmla="*/ 14602 w 93626"/>
                          <a:gd name="connsiteY8" fmla="*/ 35422 h 34416"/>
                          <a:gd name="connsiteX9" fmla="*/ 18049 w 93626"/>
                          <a:gd name="connsiteY9" fmla="*/ 34925 h 34416"/>
                          <a:gd name="connsiteX10" fmla="*/ 21951 w 93626"/>
                          <a:gd name="connsiteY10" fmla="*/ 34275 h 34416"/>
                          <a:gd name="connsiteX11" fmla="*/ 24065 w 93626"/>
                          <a:gd name="connsiteY11" fmla="*/ 33892 h 34416"/>
                          <a:gd name="connsiteX12" fmla="*/ 28683 w 93626"/>
                          <a:gd name="connsiteY12" fmla="*/ 32974 h 34416"/>
                          <a:gd name="connsiteX13" fmla="*/ 29723 w 93626"/>
                          <a:gd name="connsiteY13" fmla="*/ 32745 h 34416"/>
                          <a:gd name="connsiteX14" fmla="*/ 34927 w 93626"/>
                          <a:gd name="connsiteY14" fmla="*/ 31559 h 34416"/>
                          <a:gd name="connsiteX15" fmla="*/ 35024 w 93626"/>
                          <a:gd name="connsiteY15" fmla="*/ 31559 h 34416"/>
                          <a:gd name="connsiteX16" fmla="*/ 50569 w 93626"/>
                          <a:gd name="connsiteY16" fmla="*/ 27198 h 34416"/>
                          <a:gd name="connsiteX17" fmla="*/ 54276 w 93626"/>
                          <a:gd name="connsiteY17" fmla="*/ 25936 h 34416"/>
                          <a:gd name="connsiteX18" fmla="*/ 55805 w 93626"/>
                          <a:gd name="connsiteY18" fmla="*/ 25400 h 34416"/>
                          <a:gd name="connsiteX19" fmla="*/ 60260 w 93626"/>
                          <a:gd name="connsiteY19" fmla="*/ 23755 h 34416"/>
                          <a:gd name="connsiteX20" fmla="*/ 61170 w 93626"/>
                          <a:gd name="connsiteY20" fmla="*/ 23411 h 34416"/>
                          <a:gd name="connsiteX21" fmla="*/ 64780 w 93626"/>
                          <a:gd name="connsiteY21" fmla="*/ 21957 h 34416"/>
                          <a:gd name="connsiteX22" fmla="*/ 66829 w 93626"/>
                          <a:gd name="connsiteY22" fmla="*/ 21116 h 34416"/>
                          <a:gd name="connsiteX23" fmla="*/ 69040 w 93626"/>
                          <a:gd name="connsiteY23" fmla="*/ 20160 h 34416"/>
                          <a:gd name="connsiteX24" fmla="*/ 72715 w 93626"/>
                          <a:gd name="connsiteY24" fmla="*/ 18477 h 34416"/>
                          <a:gd name="connsiteX25" fmla="*/ 73203 w 93626"/>
                          <a:gd name="connsiteY25" fmla="*/ 18247 h 34416"/>
                          <a:gd name="connsiteX26" fmla="*/ 88292 w 93626"/>
                          <a:gd name="connsiteY26" fmla="*/ 9716 h 34416"/>
                          <a:gd name="connsiteX27" fmla="*/ 99414 w 93626"/>
                          <a:gd name="connsiteY27" fmla="*/ 0 h 34416"/>
                          <a:gd name="connsiteX28" fmla="*/ 86016 w 93626"/>
                          <a:gd name="connsiteY28" fmla="*/ 918 h 34416"/>
                          <a:gd name="connsiteX29" fmla="*/ 85333 w 93626"/>
                          <a:gd name="connsiteY29" fmla="*/ 918 h 34416"/>
                          <a:gd name="connsiteX30" fmla="*/ 85300 w 93626"/>
                          <a:gd name="connsiteY30" fmla="*/ 1033 h 344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3626" h="34416">
                            <a:moveTo>
                              <a:pt x="85300" y="1033"/>
                            </a:moveTo>
                            <a:cubicBezTo>
                              <a:pt x="84097" y="1110"/>
                              <a:pt x="82861" y="1186"/>
                              <a:pt x="81528" y="1301"/>
                            </a:cubicBezTo>
                            <a:cubicBezTo>
                              <a:pt x="81431" y="1301"/>
                              <a:pt x="81301" y="1301"/>
                              <a:pt x="81203" y="1301"/>
                            </a:cubicBezTo>
                            <a:cubicBezTo>
                              <a:pt x="74764" y="1684"/>
                              <a:pt x="69268" y="1071"/>
                              <a:pt x="64682" y="0"/>
                            </a:cubicBezTo>
                            <a:lnTo>
                              <a:pt x="64520" y="0"/>
                            </a:lnTo>
                            <a:cubicBezTo>
                              <a:pt x="49040" y="7345"/>
                              <a:pt x="26309" y="15225"/>
                              <a:pt x="0" y="17865"/>
                            </a:cubicBezTo>
                            <a:lnTo>
                              <a:pt x="5106" y="36570"/>
                            </a:lnTo>
                            <a:cubicBezTo>
                              <a:pt x="7317" y="36341"/>
                              <a:pt x="9528" y="36111"/>
                              <a:pt x="11707" y="35843"/>
                            </a:cubicBezTo>
                            <a:cubicBezTo>
                              <a:pt x="12683" y="35729"/>
                              <a:pt x="13626" y="35575"/>
                              <a:pt x="14602" y="35422"/>
                            </a:cubicBezTo>
                            <a:cubicBezTo>
                              <a:pt x="15740" y="35270"/>
                              <a:pt x="16910" y="35117"/>
                              <a:pt x="18049" y="34925"/>
                            </a:cubicBezTo>
                            <a:cubicBezTo>
                              <a:pt x="19350" y="34734"/>
                              <a:pt x="20650" y="34504"/>
                              <a:pt x="21951" y="34275"/>
                            </a:cubicBezTo>
                            <a:cubicBezTo>
                              <a:pt x="22667" y="34160"/>
                              <a:pt x="23349" y="34045"/>
                              <a:pt x="24065" y="33892"/>
                            </a:cubicBezTo>
                            <a:cubicBezTo>
                              <a:pt x="25626" y="33587"/>
                              <a:pt x="27154" y="33280"/>
                              <a:pt x="28683" y="32974"/>
                            </a:cubicBezTo>
                            <a:cubicBezTo>
                              <a:pt x="29041" y="32898"/>
                              <a:pt x="29366" y="32821"/>
                              <a:pt x="29723" y="32745"/>
                            </a:cubicBezTo>
                            <a:cubicBezTo>
                              <a:pt x="31480" y="32362"/>
                              <a:pt x="33203" y="31979"/>
                              <a:pt x="34927" y="31559"/>
                            </a:cubicBezTo>
                            <a:lnTo>
                              <a:pt x="35024" y="31559"/>
                            </a:lnTo>
                            <a:cubicBezTo>
                              <a:pt x="40455" y="30220"/>
                              <a:pt x="45658" y="28766"/>
                              <a:pt x="50569" y="27198"/>
                            </a:cubicBezTo>
                            <a:cubicBezTo>
                              <a:pt x="51837" y="26777"/>
                              <a:pt x="53073" y="26357"/>
                              <a:pt x="54276" y="25936"/>
                            </a:cubicBezTo>
                            <a:cubicBezTo>
                              <a:pt x="54797" y="25745"/>
                              <a:pt x="55317" y="25592"/>
                              <a:pt x="55805" y="25400"/>
                            </a:cubicBezTo>
                            <a:cubicBezTo>
                              <a:pt x="57333" y="24865"/>
                              <a:pt x="58796" y="24329"/>
                              <a:pt x="60260" y="23755"/>
                            </a:cubicBezTo>
                            <a:cubicBezTo>
                              <a:pt x="60552" y="23640"/>
                              <a:pt x="60878" y="23526"/>
                              <a:pt x="61170" y="23411"/>
                            </a:cubicBezTo>
                            <a:cubicBezTo>
                              <a:pt x="62406" y="22952"/>
                              <a:pt x="63577" y="22454"/>
                              <a:pt x="64780" y="21957"/>
                            </a:cubicBezTo>
                            <a:cubicBezTo>
                              <a:pt x="65463" y="21690"/>
                              <a:pt x="66146" y="21383"/>
                              <a:pt x="66829" y="21116"/>
                            </a:cubicBezTo>
                            <a:cubicBezTo>
                              <a:pt x="67577" y="20810"/>
                              <a:pt x="68325" y="20466"/>
                              <a:pt x="69040" y="20160"/>
                            </a:cubicBezTo>
                            <a:cubicBezTo>
                              <a:pt x="70309" y="19585"/>
                              <a:pt x="71545" y="19050"/>
                              <a:pt x="72715" y="18477"/>
                            </a:cubicBezTo>
                            <a:cubicBezTo>
                              <a:pt x="72878" y="18400"/>
                              <a:pt x="73040" y="18323"/>
                              <a:pt x="73203" y="18247"/>
                            </a:cubicBezTo>
                            <a:cubicBezTo>
                              <a:pt x="79382" y="15301"/>
                              <a:pt x="84520" y="12394"/>
                              <a:pt x="88292" y="9716"/>
                            </a:cubicBezTo>
                            <a:cubicBezTo>
                              <a:pt x="92845" y="6542"/>
                              <a:pt x="96650" y="3252"/>
                              <a:pt x="99414" y="0"/>
                            </a:cubicBezTo>
                            <a:cubicBezTo>
                              <a:pt x="96065" y="154"/>
                              <a:pt x="91739" y="498"/>
                              <a:pt x="86016" y="918"/>
                            </a:cubicBezTo>
                            <a:lnTo>
                              <a:pt x="85333" y="918"/>
                            </a:lnTo>
                            <a:lnTo>
                              <a:pt x="85300" y="1033"/>
                            </a:lnTo>
                            <a:close/>
                          </a:path>
                        </a:pathLst>
                      </a:custGeom>
                      <a:solidFill>
                        <a:srgbClr val="FBBB3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0" name="Полилиния: фигура 139">
                        <a:extLst>
                          <a:ext uri="{FF2B5EF4-FFF2-40B4-BE49-F238E27FC236}">
                            <a16:creationId xmlns:a16="http://schemas.microsoft.com/office/drawing/2014/main" id="{D12C5E83-5F6F-4300-828D-5D7F872AEA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74211" y="1370990"/>
                        <a:ext cx="58517" cy="13766"/>
                      </a:xfrm>
                      <a:custGeom>
                        <a:avLst/>
                        <a:gdLst>
                          <a:gd name="connsiteX0" fmla="*/ 54016 w 58516"/>
                          <a:gd name="connsiteY0" fmla="*/ 2333 h 13766"/>
                          <a:gd name="connsiteX1" fmla="*/ 41300 w 58516"/>
                          <a:gd name="connsiteY1" fmla="*/ 918 h 13766"/>
                          <a:gd name="connsiteX2" fmla="*/ 32163 w 58516"/>
                          <a:gd name="connsiteY2" fmla="*/ 1529 h 13766"/>
                          <a:gd name="connsiteX3" fmla="*/ 31707 w 58516"/>
                          <a:gd name="connsiteY3" fmla="*/ 1529 h 13766"/>
                          <a:gd name="connsiteX4" fmla="*/ 14862 w 58516"/>
                          <a:gd name="connsiteY4" fmla="*/ 0 h 13766"/>
                          <a:gd name="connsiteX5" fmla="*/ 4943 w 58516"/>
                          <a:gd name="connsiteY5" fmla="*/ 7344 h 13766"/>
                          <a:gd name="connsiteX6" fmla="*/ 0 w 58516"/>
                          <a:gd name="connsiteY6" fmla="*/ 13618 h 13766"/>
                          <a:gd name="connsiteX7" fmla="*/ 28032 w 58516"/>
                          <a:gd name="connsiteY7" fmla="*/ 20121 h 13766"/>
                          <a:gd name="connsiteX8" fmla="*/ 32390 w 58516"/>
                          <a:gd name="connsiteY8" fmla="*/ 20006 h 13766"/>
                          <a:gd name="connsiteX9" fmla="*/ 32878 w 58516"/>
                          <a:gd name="connsiteY9" fmla="*/ 20006 h 13766"/>
                          <a:gd name="connsiteX10" fmla="*/ 42277 w 58516"/>
                          <a:gd name="connsiteY10" fmla="*/ 19356 h 13766"/>
                          <a:gd name="connsiteX11" fmla="*/ 58796 w 58516"/>
                          <a:gd name="connsiteY11" fmla="*/ 20121 h 13766"/>
                          <a:gd name="connsiteX12" fmla="*/ 56033 w 58516"/>
                          <a:gd name="connsiteY12" fmla="*/ 9983 h 13766"/>
                          <a:gd name="connsiteX13" fmla="*/ 53951 w 58516"/>
                          <a:gd name="connsiteY13" fmla="*/ 2333 h 13766"/>
                          <a:gd name="connsiteX14" fmla="*/ 54016 w 58516"/>
                          <a:gd name="connsiteY14" fmla="*/ 2333 h 137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8516" h="13766">
                            <a:moveTo>
                              <a:pt x="54016" y="2333"/>
                            </a:moveTo>
                            <a:cubicBezTo>
                              <a:pt x="50569" y="-306"/>
                              <a:pt x="43252" y="765"/>
                              <a:pt x="41300" y="918"/>
                            </a:cubicBezTo>
                            <a:cubicBezTo>
                              <a:pt x="38602" y="1109"/>
                              <a:pt x="35512" y="1339"/>
                              <a:pt x="32163" y="1529"/>
                            </a:cubicBezTo>
                            <a:lnTo>
                              <a:pt x="31707" y="1529"/>
                            </a:lnTo>
                            <a:cubicBezTo>
                              <a:pt x="24748" y="1951"/>
                              <a:pt x="19154" y="1147"/>
                              <a:pt x="14862" y="0"/>
                            </a:cubicBezTo>
                            <a:cubicBezTo>
                              <a:pt x="11317" y="2180"/>
                              <a:pt x="7968" y="4628"/>
                              <a:pt x="4943" y="7344"/>
                            </a:cubicBezTo>
                            <a:cubicBezTo>
                              <a:pt x="3090" y="9027"/>
                              <a:pt x="1334" y="11169"/>
                              <a:pt x="0" y="13618"/>
                            </a:cubicBezTo>
                            <a:cubicBezTo>
                              <a:pt x="5171" y="16410"/>
                              <a:pt x="14569" y="20121"/>
                              <a:pt x="28032" y="20121"/>
                            </a:cubicBezTo>
                            <a:cubicBezTo>
                              <a:pt x="29431" y="20121"/>
                              <a:pt x="30894" y="20082"/>
                              <a:pt x="32390" y="20006"/>
                            </a:cubicBezTo>
                            <a:lnTo>
                              <a:pt x="32878" y="20006"/>
                            </a:lnTo>
                            <a:cubicBezTo>
                              <a:pt x="36423" y="19776"/>
                              <a:pt x="39544" y="19547"/>
                              <a:pt x="42277" y="19356"/>
                            </a:cubicBezTo>
                            <a:cubicBezTo>
                              <a:pt x="56488" y="18361"/>
                              <a:pt x="57236" y="18629"/>
                              <a:pt x="58796" y="20121"/>
                            </a:cubicBezTo>
                            <a:lnTo>
                              <a:pt x="56033" y="9983"/>
                            </a:lnTo>
                            <a:lnTo>
                              <a:pt x="53951" y="2333"/>
                            </a:lnTo>
                            <a:lnTo>
                              <a:pt x="54016" y="2333"/>
                            </a:lnTo>
                            <a:close/>
                          </a:path>
                        </a:pathLst>
                      </a:custGeom>
                      <a:solidFill>
                        <a:srgbClr val="DE5A13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1" name="Полилиния: фигура 140">
                        <a:extLst>
                          <a:ext uri="{FF2B5EF4-FFF2-40B4-BE49-F238E27FC236}">
                            <a16:creationId xmlns:a16="http://schemas.microsoft.com/office/drawing/2014/main" id="{8A263E77-D136-4BEA-A836-85CB3BEBE0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0601" y="1272450"/>
                        <a:ext cx="122885" cy="61949"/>
                      </a:xfrm>
                      <a:custGeom>
                        <a:avLst/>
                        <a:gdLst>
                          <a:gd name="connsiteX0" fmla="*/ 10634 w 122885"/>
                          <a:gd name="connsiteY0" fmla="*/ 51565 h 61948"/>
                          <a:gd name="connsiteX1" fmla="*/ 25951 w 122885"/>
                          <a:gd name="connsiteY1" fmla="*/ 39630 h 61948"/>
                          <a:gd name="connsiteX2" fmla="*/ 83935 w 122885"/>
                          <a:gd name="connsiteY2" fmla="*/ 21842 h 61948"/>
                          <a:gd name="connsiteX3" fmla="*/ 127544 w 122885"/>
                          <a:gd name="connsiteY3" fmla="*/ 18285 h 61948"/>
                          <a:gd name="connsiteX4" fmla="*/ 106243 w 122885"/>
                          <a:gd name="connsiteY4" fmla="*/ 0 h 61948"/>
                          <a:gd name="connsiteX5" fmla="*/ 79024 w 122885"/>
                          <a:gd name="connsiteY5" fmla="*/ 2525 h 61948"/>
                          <a:gd name="connsiteX6" fmla="*/ 21041 w 122885"/>
                          <a:gd name="connsiteY6" fmla="*/ 20312 h 61948"/>
                          <a:gd name="connsiteX7" fmla="*/ 5724 w 122885"/>
                          <a:gd name="connsiteY7" fmla="*/ 32247 h 61948"/>
                          <a:gd name="connsiteX8" fmla="*/ 0 w 122885"/>
                          <a:gd name="connsiteY8" fmla="*/ 43991 h 61948"/>
                          <a:gd name="connsiteX9" fmla="*/ 5106 w 122885"/>
                          <a:gd name="connsiteY9" fmla="*/ 62773 h 61948"/>
                          <a:gd name="connsiteX10" fmla="*/ 10699 w 122885"/>
                          <a:gd name="connsiteY10" fmla="*/ 51565 h 61948"/>
                          <a:gd name="connsiteX11" fmla="*/ 10634 w 122885"/>
                          <a:gd name="connsiteY11" fmla="*/ 51565 h 619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22885" h="61948">
                            <a:moveTo>
                              <a:pt x="10634" y="51565"/>
                            </a:moveTo>
                            <a:cubicBezTo>
                              <a:pt x="15187" y="46707"/>
                              <a:pt x="20358" y="42652"/>
                              <a:pt x="25951" y="39630"/>
                            </a:cubicBezTo>
                            <a:cubicBezTo>
                              <a:pt x="44325" y="29722"/>
                              <a:pt x="64065" y="24711"/>
                              <a:pt x="83935" y="21842"/>
                            </a:cubicBezTo>
                            <a:cubicBezTo>
                              <a:pt x="98081" y="19815"/>
                              <a:pt x="113235" y="19011"/>
                              <a:pt x="127544" y="18285"/>
                            </a:cubicBezTo>
                            <a:lnTo>
                              <a:pt x="106243" y="0"/>
                            </a:lnTo>
                            <a:cubicBezTo>
                              <a:pt x="97105" y="536"/>
                              <a:pt x="87999" y="1224"/>
                              <a:pt x="79024" y="2525"/>
                            </a:cubicBezTo>
                            <a:cubicBezTo>
                              <a:pt x="59154" y="5394"/>
                              <a:pt x="39414" y="10405"/>
                              <a:pt x="21041" y="20312"/>
                            </a:cubicBezTo>
                            <a:cubicBezTo>
                              <a:pt x="15447" y="23334"/>
                              <a:pt x="10276" y="27389"/>
                              <a:pt x="5724" y="32247"/>
                            </a:cubicBezTo>
                            <a:cubicBezTo>
                              <a:pt x="2634" y="35537"/>
                              <a:pt x="813" y="40854"/>
                              <a:pt x="0" y="43991"/>
                            </a:cubicBezTo>
                            <a:cubicBezTo>
                              <a:pt x="1528" y="49576"/>
                              <a:pt x="3252" y="56002"/>
                              <a:pt x="5106" y="62773"/>
                            </a:cubicBezTo>
                            <a:cubicBezTo>
                              <a:pt x="5984" y="59598"/>
                              <a:pt x="7772" y="54664"/>
                              <a:pt x="10699" y="51565"/>
                            </a:cubicBezTo>
                            <a:lnTo>
                              <a:pt x="10634" y="51565"/>
                            </a:lnTo>
                            <a:close/>
                          </a:path>
                        </a:pathLst>
                      </a:custGeom>
                      <a:solidFill>
                        <a:srgbClr val="FBBB3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2" name="Полилиния: фигура 141">
                        <a:extLst>
                          <a:ext uri="{FF2B5EF4-FFF2-40B4-BE49-F238E27FC236}">
                            <a16:creationId xmlns:a16="http://schemas.microsoft.com/office/drawing/2014/main" id="{2E318A1A-6946-4ED4-B330-F092455C81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170" y="1308829"/>
                        <a:ext cx="134588" cy="61949"/>
                      </a:xfrm>
                      <a:custGeom>
                        <a:avLst/>
                        <a:gdLst>
                          <a:gd name="connsiteX0" fmla="*/ 138081 w 134588"/>
                          <a:gd name="connsiteY0" fmla="*/ 38 h 61948"/>
                          <a:gd name="connsiteX1" fmla="*/ 123349 w 134588"/>
                          <a:gd name="connsiteY1" fmla="*/ 1300 h 61948"/>
                          <a:gd name="connsiteX2" fmla="*/ 79187 w 134588"/>
                          <a:gd name="connsiteY2" fmla="*/ 4743 h 61948"/>
                          <a:gd name="connsiteX3" fmla="*/ 21203 w 134588"/>
                          <a:gd name="connsiteY3" fmla="*/ 22531 h 61948"/>
                          <a:gd name="connsiteX4" fmla="*/ 5886 w 134588"/>
                          <a:gd name="connsiteY4" fmla="*/ 34466 h 61948"/>
                          <a:gd name="connsiteX5" fmla="*/ 0 w 134588"/>
                          <a:gd name="connsiteY5" fmla="*/ 46783 h 61948"/>
                          <a:gd name="connsiteX6" fmla="*/ 358 w 134588"/>
                          <a:gd name="connsiteY6" fmla="*/ 48160 h 61948"/>
                          <a:gd name="connsiteX7" fmla="*/ 4715 w 134588"/>
                          <a:gd name="connsiteY7" fmla="*/ 64188 h 61948"/>
                          <a:gd name="connsiteX8" fmla="*/ 5008 w 134588"/>
                          <a:gd name="connsiteY8" fmla="*/ 63347 h 61948"/>
                          <a:gd name="connsiteX9" fmla="*/ 10081 w 134588"/>
                          <a:gd name="connsiteY9" fmla="*/ 53745 h 61948"/>
                          <a:gd name="connsiteX10" fmla="*/ 25398 w 134588"/>
                          <a:gd name="connsiteY10" fmla="*/ 41810 h 61948"/>
                          <a:gd name="connsiteX11" fmla="*/ 83382 w 134588"/>
                          <a:gd name="connsiteY11" fmla="*/ 24022 h 61948"/>
                          <a:gd name="connsiteX12" fmla="*/ 127544 w 134588"/>
                          <a:gd name="connsiteY12" fmla="*/ 20580 h 61948"/>
                          <a:gd name="connsiteX13" fmla="*/ 135121 w 134588"/>
                          <a:gd name="connsiteY13" fmla="*/ 20235 h 61948"/>
                          <a:gd name="connsiteX14" fmla="*/ 140195 w 134588"/>
                          <a:gd name="connsiteY14" fmla="*/ 1644 h 61948"/>
                          <a:gd name="connsiteX15" fmla="*/ 138081 w 134588"/>
                          <a:gd name="connsiteY15" fmla="*/ 0 h 61948"/>
                          <a:gd name="connsiteX16" fmla="*/ 138081 w 134588"/>
                          <a:gd name="connsiteY16" fmla="*/ 38 h 619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588" h="61948">
                            <a:moveTo>
                              <a:pt x="138081" y="38"/>
                            </a:moveTo>
                            <a:cubicBezTo>
                              <a:pt x="133528" y="229"/>
                              <a:pt x="127902" y="1071"/>
                              <a:pt x="123349" y="1300"/>
                            </a:cubicBezTo>
                            <a:cubicBezTo>
                              <a:pt x="108617" y="2027"/>
                              <a:pt x="93756" y="2639"/>
                              <a:pt x="79187" y="4743"/>
                            </a:cubicBezTo>
                            <a:cubicBezTo>
                              <a:pt x="59317" y="7612"/>
                              <a:pt x="39577" y="12623"/>
                              <a:pt x="21203" y="22531"/>
                            </a:cubicBezTo>
                            <a:cubicBezTo>
                              <a:pt x="15610" y="25553"/>
                              <a:pt x="10439" y="29607"/>
                              <a:pt x="5886" y="34466"/>
                            </a:cubicBezTo>
                            <a:cubicBezTo>
                              <a:pt x="2602" y="37985"/>
                              <a:pt x="748" y="43761"/>
                              <a:pt x="0" y="46783"/>
                            </a:cubicBezTo>
                            <a:lnTo>
                              <a:pt x="358" y="48160"/>
                            </a:lnTo>
                            <a:cubicBezTo>
                              <a:pt x="1886" y="53783"/>
                              <a:pt x="3350" y="59253"/>
                              <a:pt x="4715" y="64188"/>
                            </a:cubicBezTo>
                            <a:cubicBezTo>
                              <a:pt x="4780" y="63920"/>
                              <a:pt x="4911" y="63615"/>
                              <a:pt x="5008" y="63347"/>
                            </a:cubicBezTo>
                            <a:cubicBezTo>
                              <a:pt x="6016" y="60287"/>
                              <a:pt x="7610" y="56384"/>
                              <a:pt x="10081" y="53745"/>
                            </a:cubicBezTo>
                            <a:cubicBezTo>
                              <a:pt x="14634" y="48887"/>
                              <a:pt x="19805" y="44832"/>
                              <a:pt x="25398" y="41810"/>
                            </a:cubicBezTo>
                            <a:cubicBezTo>
                              <a:pt x="43772" y="31903"/>
                              <a:pt x="63512" y="26891"/>
                              <a:pt x="83382" y="24022"/>
                            </a:cubicBezTo>
                            <a:cubicBezTo>
                              <a:pt x="97951" y="21919"/>
                              <a:pt x="112813" y="21306"/>
                              <a:pt x="127544" y="20580"/>
                            </a:cubicBezTo>
                            <a:cubicBezTo>
                              <a:pt x="130081" y="20427"/>
                              <a:pt x="132585" y="20350"/>
                              <a:pt x="135121" y="20235"/>
                            </a:cubicBezTo>
                            <a:lnTo>
                              <a:pt x="140195" y="1644"/>
                            </a:lnTo>
                            <a:lnTo>
                              <a:pt x="138081" y="0"/>
                            </a:lnTo>
                            <a:lnTo>
                              <a:pt x="138081" y="38"/>
                            </a:lnTo>
                            <a:close/>
                          </a:path>
                        </a:pathLst>
                      </a:custGeom>
                      <a:solidFill>
                        <a:srgbClr val="FBBB3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3" name="Полилиния: фигура 142">
                        <a:extLst>
                          <a:ext uri="{FF2B5EF4-FFF2-40B4-BE49-F238E27FC236}">
                            <a16:creationId xmlns:a16="http://schemas.microsoft.com/office/drawing/2014/main" id="{FD4CB559-F78B-40A7-88AF-FB4B5279F0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1056" y="1409457"/>
                        <a:ext cx="105330" cy="55066"/>
                      </a:xfrm>
                      <a:custGeom>
                        <a:avLst/>
                        <a:gdLst>
                          <a:gd name="connsiteX0" fmla="*/ 106862 w 105330"/>
                          <a:gd name="connsiteY0" fmla="*/ 2425 h 55065"/>
                          <a:gd name="connsiteX1" fmla="*/ 106568 w 105330"/>
                          <a:gd name="connsiteY1" fmla="*/ 2196 h 55065"/>
                          <a:gd name="connsiteX2" fmla="*/ 105723 w 105330"/>
                          <a:gd name="connsiteY2" fmla="*/ 1622 h 55065"/>
                          <a:gd name="connsiteX3" fmla="*/ 105430 w 105330"/>
                          <a:gd name="connsiteY3" fmla="*/ 1469 h 55065"/>
                          <a:gd name="connsiteX4" fmla="*/ 104292 w 105330"/>
                          <a:gd name="connsiteY4" fmla="*/ 895 h 55065"/>
                          <a:gd name="connsiteX5" fmla="*/ 102894 w 105330"/>
                          <a:gd name="connsiteY5" fmla="*/ 436 h 55065"/>
                          <a:gd name="connsiteX6" fmla="*/ 102796 w 105330"/>
                          <a:gd name="connsiteY6" fmla="*/ 436 h 55065"/>
                          <a:gd name="connsiteX7" fmla="*/ 101333 w 105330"/>
                          <a:gd name="connsiteY7" fmla="*/ 168 h 55065"/>
                          <a:gd name="connsiteX8" fmla="*/ 101073 w 105330"/>
                          <a:gd name="connsiteY8" fmla="*/ 168 h 55065"/>
                          <a:gd name="connsiteX9" fmla="*/ 99316 w 105330"/>
                          <a:gd name="connsiteY9" fmla="*/ 15 h 55065"/>
                          <a:gd name="connsiteX10" fmla="*/ 99252 w 105330"/>
                          <a:gd name="connsiteY10" fmla="*/ 15 h 55065"/>
                          <a:gd name="connsiteX11" fmla="*/ 94341 w 105330"/>
                          <a:gd name="connsiteY11" fmla="*/ 92 h 55065"/>
                          <a:gd name="connsiteX12" fmla="*/ 83219 w 105330"/>
                          <a:gd name="connsiteY12" fmla="*/ 9808 h 55065"/>
                          <a:gd name="connsiteX13" fmla="*/ 68130 w 105330"/>
                          <a:gd name="connsiteY13" fmla="*/ 18338 h 55065"/>
                          <a:gd name="connsiteX14" fmla="*/ 67642 w 105330"/>
                          <a:gd name="connsiteY14" fmla="*/ 18567 h 55065"/>
                          <a:gd name="connsiteX15" fmla="*/ 63967 w 105330"/>
                          <a:gd name="connsiteY15" fmla="*/ 20251 h 55065"/>
                          <a:gd name="connsiteX16" fmla="*/ 61756 w 105330"/>
                          <a:gd name="connsiteY16" fmla="*/ 21207 h 55065"/>
                          <a:gd name="connsiteX17" fmla="*/ 59707 w 105330"/>
                          <a:gd name="connsiteY17" fmla="*/ 22049 h 55065"/>
                          <a:gd name="connsiteX18" fmla="*/ 56097 w 105330"/>
                          <a:gd name="connsiteY18" fmla="*/ 23503 h 55065"/>
                          <a:gd name="connsiteX19" fmla="*/ 55187 w 105330"/>
                          <a:gd name="connsiteY19" fmla="*/ 23847 h 55065"/>
                          <a:gd name="connsiteX20" fmla="*/ 50731 w 105330"/>
                          <a:gd name="connsiteY20" fmla="*/ 25491 h 55065"/>
                          <a:gd name="connsiteX21" fmla="*/ 49203 w 105330"/>
                          <a:gd name="connsiteY21" fmla="*/ 26027 h 55065"/>
                          <a:gd name="connsiteX22" fmla="*/ 45821 w 105330"/>
                          <a:gd name="connsiteY22" fmla="*/ 27175 h 55065"/>
                          <a:gd name="connsiteX23" fmla="*/ 45463 w 105330"/>
                          <a:gd name="connsiteY23" fmla="*/ 27289 h 55065"/>
                          <a:gd name="connsiteX24" fmla="*/ 29919 w 105330"/>
                          <a:gd name="connsiteY24" fmla="*/ 31650 h 55065"/>
                          <a:gd name="connsiteX25" fmla="*/ 29821 w 105330"/>
                          <a:gd name="connsiteY25" fmla="*/ 31650 h 55065"/>
                          <a:gd name="connsiteX26" fmla="*/ 24618 w 105330"/>
                          <a:gd name="connsiteY26" fmla="*/ 32874 h 55065"/>
                          <a:gd name="connsiteX27" fmla="*/ 23577 w 105330"/>
                          <a:gd name="connsiteY27" fmla="*/ 33104 h 55065"/>
                          <a:gd name="connsiteX28" fmla="*/ 18959 w 105330"/>
                          <a:gd name="connsiteY28" fmla="*/ 34022 h 55065"/>
                          <a:gd name="connsiteX29" fmla="*/ 16845 w 105330"/>
                          <a:gd name="connsiteY29" fmla="*/ 34404 h 55065"/>
                          <a:gd name="connsiteX30" fmla="*/ 12943 w 105330"/>
                          <a:gd name="connsiteY30" fmla="*/ 35055 h 55065"/>
                          <a:gd name="connsiteX31" fmla="*/ 9496 w 105330"/>
                          <a:gd name="connsiteY31" fmla="*/ 35552 h 55065"/>
                          <a:gd name="connsiteX32" fmla="*/ 6602 w 105330"/>
                          <a:gd name="connsiteY32" fmla="*/ 35973 h 55065"/>
                          <a:gd name="connsiteX33" fmla="*/ 0 w 105330"/>
                          <a:gd name="connsiteY33" fmla="*/ 36700 h 55065"/>
                          <a:gd name="connsiteX34" fmla="*/ 5106 w 105330"/>
                          <a:gd name="connsiteY34" fmla="*/ 55520 h 55065"/>
                          <a:gd name="connsiteX35" fmla="*/ 93203 w 105330"/>
                          <a:gd name="connsiteY35" fmla="*/ 26486 h 55065"/>
                          <a:gd name="connsiteX36" fmla="*/ 107837 w 105330"/>
                          <a:gd name="connsiteY36" fmla="*/ 3458 h 55065"/>
                          <a:gd name="connsiteX37" fmla="*/ 106796 w 105330"/>
                          <a:gd name="connsiteY37" fmla="*/ 2501 h 55065"/>
                          <a:gd name="connsiteX38" fmla="*/ 106862 w 105330"/>
                          <a:gd name="connsiteY38" fmla="*/ 2425 h 550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</a:cxnLst>
                        <a:rect l="l" t="t" r="r" b="b"/>
                        <a:pathLst>
                          <a:path w="105330" h="55065">
                            <a:moveTo>
                              <a:pt x="106862" y="2425"/>
                            </a:moveTo>
                            <a:cubicBezTo>
                              <a:pt x="106862" y="2425"/>
                              <a:pt x="106666" y="2272"/>
                              <a:pt x="106568" y="2196"/>
                            </a:cubicBezTo>
                            <a:cubicBezTo>
                              <a:pt x="106276" y="1966"/>
                              <a:pt x="106016" y="1774"/>
                              <a:pt x="105723" y="1622"/>
                            </a:cubicBezTo>
                            <a:cubicBezTo>
                              <a:pt x="105626" y="1583"/>
                              <a:pt x="105528" y="1507"/>
                              <a:pt x="105430" y="1469"/>
                            </a:cubicBezTo>
                            <a:cubicBezTo>
                              <a:pt x="105073" y="1278"/>
                              <a:pt x="104682" y="1086"/>
                              <a:pt x="104292" y="895"/>
                            </a:cubicBezTo>
                            <a:cubicBezTo>
                              <a:pt x="103837" y="703"/>
                              <a:pt x="103382" y="551"/>
                              <a:pt x="102894" y="436"/>
                            </a:cubicBezTo>
                            <a:lnTo>
                              <a:pt x="102796" y="436"/>
                            </a:lnTo>
                            <a:cubicBezTo>
                              <a:pt x="102341" y="321"/>
                              <a:pt x="101853" y="244"/>
                              <a:pt x="101333" y="168"/>
                            </a:cubicBezTo>
                            <a:lnTo>
                              <a:pt x="101073" y="168"/>
                            </a:lnTo>
                            <a:cubicBezTo>
                              <a:pt x="100520" y="92"/>
                              <a:pt x="99967" y="54"/>
                              <a:pt x="99316" y="15"/>
                            </a:cubicBezTo>
                            <a:lnTo>
                              <a:pt x="99252" y="15"/>
                            </a:lnTo>
                            <a:cubicBezTo>
                              <a:pt x="97853" y="-23"/>
                              <a:pt x="96260" y="15"/>
                              <a:pt x="94341" y="92"/>
                            </a:cubicBezTo>
                            <a:cubicBezTo>
                              <a:pt x="91577" y="3343"/>
                              <a:pt x="87772" y="6633"/>
                              <a:pt x="83219" y="9808"/>
                            </a:cubicBezTo>
                            <a:cubicBezTo>
                              <a:pt x="79447" y="12448"/>
                              <a:pt x="74309" y="15393"/>
                              <a:pt x="68130" y="18338"/>
                            </a:cubicBezTo>
                            <a:cubicBezTo>
                              <a:pt x="67967" y="18415"/>
                              <a:pt x="67805" y="18491"/>
                              <a:pt x="67642" y="18567"/>
                            </a:cubicBezTo>
                            <a:cubicBezTo>
                              <a:pt x="66439" y="19142"/>
                              <a:pt x="65236" y="19677"/>
                              <a:pt x="63967" y="20251"/>
                            </a:cubicBezTo>
                            <a:cubicBezTo>
                              <a:pt x="63251" y="20557"/>
                              <a:pt x="62504" y="20901"/>
                              <a:pt x="61756" y="21207"/>
                            </a:cubicBezTo>
                            <a:cubicBezTo>
                              <a:pt x="61073" y="21475"/>
                              <a:pt x="60390" y="21781"/>
                              <a:pt x="59707" y="22049"/>
                            </a:cubicBezTo>
                            <a:cubicBezTo>
                              <a:pt x="58536" y="22546"/>
                              <a:pt x="57333" y="23005"/>
                              <a:pt x="56097" y="23503"/>
                            </a:cubicBezTo>
                            <a:cubicBezTo>
                              <a:pt x="55805" y="23617"/>
                              <a:pt x="55479" y="23732"/>
                              <a:pt x="55187" y="23847"/>
                            </a:cubicBezTo>
                            <a:cubicBezTo>
                              <a:pt x="53723" y="24420"/>
                              <a:pt x="52260" y="24956"/>
                              <a:pt x="50731" y="25491"/>
                            </a:cubicBezTo>
                            <a:cubicBezTo>
                              <a:pt x="50244" y="25683"/>
                              <a:pt x="49691" y="25836"/>
                              <a:pt x="49203" y="26027"/>
                            </a:cubicBezTo>
                            <a:cubicBezTo>
                              <a:pt x="48065" y="26409"/>
                              <a:pt x="46991" y="26792"/>
                              <a:pt x="45821" y="27175"/>
                            </a:cubicBezTo>
                            <a:cubicBezTo>
                              <a:pt x="45723" y="27175"/>
                              <a:pt x="45593" y="27251"/>
                              <a:pt x="45463" y="27289"/>
                            </a:cubicBezTo>
                            <a:cubicBezTo>
                              <a:pt x="40585" y="28858"/>
                              <a:pt x="35349" y="30312"/>
                              <a:pt x="29919" y="31650"/>
                            </a:cubicBezTo>
                            <a:lnTo>
                              <a:pt x="29821" y="31650"/>
                            </a:lnTo>
                            <a:cubicBezTo>
                              <a:pt x="28097" y="32071"/>
                              <a:pt x="26374" y="32491"/>
                              <a:pt x="24618" y="32874"/>
                            </a:cubicBezTo>
                            <a:cubicBezTo>
                              <a:pt x="24260" y="32951"/>
                              <a:pt x="23935" y="33028"/>
                              <a:pt x="23577" y="33104"/>
                            </a:cubicBezTo>
                            <a:cubicBezTo>
                              <a:pt x="22049" y="33410"/>
                              <a:pt x="20520" y="33716"/>
                              <a:pt x="18959" y="34022"/>
                            </a:cubicBezTo>
                            <a:cubicBezTo>
                              <a:pt x="18276" y="34137"/>
                              <a:pt x="17561" y="34289"/>
                              <a:pt x="16845" y="34404"/>
                            </a:cubicBezTo>
                            <a:cubicBezTo>
                              <a:pt x="15545" y="34634"/>
                              <a:pt x="14276" y="34863"/>
                              <a:pt x="12943" y="35055"/>
                            </a:cubicBezTo>
                            <a:cubicBezTo>
                              <a:pt x="11805" y="35246"/>
                              <a:pt x="10667" y="35399"/>
                              <a:pt x="9496" y="35552"/>
                            </a:cubicBezTo>
                            <a:cubicBezTo>
                              <a:pt x="8520" y="35705"/>
                              <a:pt x="7577" y="35820"/>
                              <a:pt x="6602" y="35973"/>
                            </a:cubicBezTo>
                            <a:cubicBezTo>
                              <a:pt x="4423" y="36241"/>
                              <a:pt x="2211" y="36509"/>
                              <a:pt x="0" y="36700"/>
                            </a:cubicBezTo>
                            <a:lnTo>
                              <a:pt x="5106" y="55520"/>
                            </a:lnTo>
                            <a:cubicBezTo>
                              <a:pt x="45105" y="51924"/>
                              <a:pt x="79382" y="37388"/>
                              <a:pt x="93203" y="26486"/>
                            </a:cubicBezTo>
                            <a:cubicBezTo>
                              <a:pt x="102796" y="18912"/>
                              <a:pt x="110016" y="12753"/>
                              <a:pt x="107837" y="3458"/>
                            </a:cubicBezTo>
                            <a:cubicBezTo>
                              <a:pt x="107479" y="3113"/>
                              <a:pt x="107121" y="2808"/>
                              <a:pt x="106796" y="2501"/>
                            </a:cubicBezTo>
                            <a:lnTo>
                              <a:pt x="106862" y="24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4" name="Полилиния: фигура 143">
                        <a:extLst>
                          <a:ext uri="{FF2B5EF4-FFF2-40B4-BE49-F238E27FC236}">
                            <a16:creationId xmlns:a16="http://schemas.microsoft.com/office/drawing/2014/main" id="{3D08EA97-1795-4E15-8598-34B93812FE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5443" y="1254357"/>
                        <a:ext cx="111182" cy="61949"/>
                      </a:xfrm>
                      <a:custGeom>
                        <a:avLst/>
                        <a:gdLst>
                          <a:gd name="connsiteX0" fmla="*/ 5093 w 111181"/>
                          <a:gd name="connsiteY0" fmla="*/ 62084 h 61948"/>
                          <a:gd name="connsiteX1" fmla="*/ 10816 w 111181"/>
                          <a:gd name="connsiteY1" fmla="*/ 50340 h 61948"/>
                          <a:gd name="connsiteX2" fmla="*/ 26134 w 111181"/>
                          <a:gd name="connsiteY2" fmla="*/ 38406 h 61948"/>
                          <a:gd name="connsiteX3" fmla="*/ 84117 w 111181"/>
                          <a:gd name="connsiteY3" fmla="*/ 20618 h 61948"/>
                          <a:gd name="connsiteX4" fmla="*/ 111336 w 111181"/>
                          <a:gd name="connsiteY4" fmla="*/ 18093 h 61948"/>
                          <a:gd name="connsiteX5" fmla="*/ 90296 w 111181"/>
                          <a:gd name="connsiteY5" fmla="*/ 0 h 61948"/>
                          <a:gd name="connsiteX6" fmla="*/ 76833 w 111181"/>
                          <a:gd name="connsiteY6" fmla="*/ 1262 h 61948"/>
                          <a:gd name="connsiteX7" fmla="*/ 51141 w 111181"/>
                          <a:gd name="connsiteY7" fmla="*/ 6465 h 61948"/>
                          <a:gd name="connsiteX8" fmla="*/ 26556 w 111181"/>
                          <a:gd name="connsiteY8" fmla="*/ 15531 h 61948"/>
                          <a:gd name="connsiteX9" fmla="*/ 4377 w 111181"/>
                          <a:gd name="connsiteY9" fmla="*/ 32209 h 61948"/>
                          <a:gd name="connsiteX10" fmla="*/ 20 w 111181"/>
                          <a:gd name="connsiteY10" fmla="*/ 43302 h 61948"/>
                          <a:gd name="connsiteX11" fmla="*/ 5093 w 111181"/>
                          <a:gd name="connsiteY11" fmla="*/ 62046 h 61948"/>
                          <a:gd name="connsiteX12" fmla="*/ 5093 w 111181"/>
                          <a:gd name="connsiteY12" fmla="*/ 62084 h 619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11181" h="61948">
                            <a:moveTo>
                              <a:pt x="5093" y="62084"/>
                            </a:moveTo>
                            <a:cubicBezTo>
                              <a:pt x="5906" y="58948"/>
                              <a:pt x="7727" y="53668"/>
                              <a:pt x="10816" y="50340"/>
                            </a:cubicBezTo>
                            <a:cubicBezTo>
                              <a:pt x="15369" y="45482"/>
                              <a:pt x="20540" y="41428"/>
                              <a:pt x="26134" y="38406"/>
                            </a:cubicBezTo>
                            <a:cubicBezTo>
                              <a:pt x="44507" y="28499"/>
                              <a:pt x="64247" y="23487"/>
                              <a:pt x="84117" y="20618"/>
                            </a:cubicBezTo>
                            <a:cubicBezTo>
                              <a:pt x="93125" y="19318"/>
                              <a:pt x="102231" y="18629"/>
                              <a:pt x="111336" y="18093"/>
                            </a:cubicBezTo>
                            <a:lnTo>
                              <a:pt x="90296" y="0"/>
                            </a:lnTo>
                            <a:cubicBezTo>
                              <a:pt x="84052" y="459"/>
                              <a:pt x="79629" y="841"/>
                              <a:pt x="76833" y="1262"/>
                            </a:cubicBezTo>
                            <a:cubicBezTo>
                              <a:pt x="68150" y="2601"/>
                              <a:pt x="59531" y="4246"/>
                              <a:pt x="51141" y="6465"/>
                            </a:cubicBezTo>
                            <a:cubicBezTo>
                              <a:pt x="42751" y="8683"/>
                              <a:pt x="34426" y="11628"/>
                              <a:pt x="26556" y="15531"/>
                            </a:cubicBezTo>
                            <a:cubicBezTo>
                              <a:pt x="18491" y="19547"/>
                              <a:pt x="10849" y="25247"/>
                              <a:pt x="4377" y="32209"/>
                            </a:cubicBezTo>
                            <a:cubicBezTo>
                              <a:pt x="20" y="36875"/>
                              <a:pt x="-78" y="42996"/>
                              <a:pt x="20" y="43302"/>
                            </a:cubicBezTo>
                            <a:cubicBezTo>
                              <a:pt x="20" y="43302"/>
                              <a:pt x="2101" y="50991"/>
                              <a:pt x="5093" y="62046"/>
                            </a:cubicBezTo>
                            <a:lnTo>
                              <a:pt x="5093" y="620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5" name="Полилиния: фигура 144">
                        <a:extLst>
                          <a:ext uri="{FF2B5EF4-FFF2-40B4-BE49-F238E27FC236}">
                            <a16:creationId xmlns:a16="http://schemas.microsoft.com/office/drawing/2014/main" id="{2D87D4D2-E1EB-42DF-B6D5-0BAD34B6A0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0764" y="1329180"/>
                        <a:ext cx="181402" cy="96365"/>
                      </a:xfrm>
                      <a:custGeom>
                        <a:avLst/>
                        <a:gdLst>
                          <a:gd name="connsiteX0" fmla="*/ 133788 w 181401"/>
                          <a:gd name="connsiteY0" fmla="*/ 3711 h 96364"/>
                          <a:gd name="connsiteX1" fmla="*/ 75804 w 181401"/>
                          <a:gd name="connsiteY1" fmla="*/ 21498 h 96364"/>
                          <a:gd name="connsiteX2" fmla="*/ 60488 w 181401"/>
                          <a:gd name="connsiteY2" fmla="*/ 33433 h 96364"/>
                          <a:gd name="connsiteX3" fmla="*/ 55414 w 181401"/>
                          <a:gd name="connsiteY3" fmla="*/ 43035 h 96364"/>
                          <a:gd name="connsiteX4" fmla="*/ 55122 w 181401"/>
                          <a:gd name="connsiteY4" fmla="*/ 43876 h 96364"/>
                          <a:gd name="connsiteX5" fmla="*/ 50764 w 181401"/>
                          <a:gd name="connsiteY5" fmla="*/ 27848 h 96364"/>
                          <a:gd name="connsiteX6" fmla="*/ 0 w 181401"/>
                          <a:gd name="connsiteY6" fmla="*/ 41772 h 96364"/>
                          <a:gd name="connsiteX7" fmla="*/ 5106 w 181401"/>
                          <a:gd name="connsiteY7" fmla="*/ 60554 h 96364"/>
                          <a:gd name="connsiteX8" fmla="*/ 56000 w 181401"/>
                          <a:gd name="connsiteY8" fmla="*/ 47204 h 96364"/>
                          <a:gd name="connsiteX9" fmla="*/ 61203 w 181401"/>
                          <a:gd name="connsiteY9" fmla="*/ 66407 h 96364"/>
                          <a:gd name="connsiteX10" fmla="*/ 10146 w 181401"/>
                          <a:gd name="connsiteY10" fmla="*/ 79566 h 96364"/>
                          <a:gd name="connsiteX11" fmla="*/ 15219 w 181401"/>
                          <a:gd name="connsiteY11" fmla="*/ 98195 h 96364"/>
                          <a:gd name="connsiteX12" fmla="*/ 79740 w 181401"/>
                          <a:gd name="connsiteY12" fmla="*/ 80293 h 96364"/>
                          <a:gd name="connsiteX13" fmla="*/ 67837 w 181401"/>
                          <a:gd name="connsiteY13" fmla="*/ 75512 h 96364"/>
                          <a:gd name="connsiteX14" fmla="*/ 62048 w 181401"/>
                          <a:gd name="connsiteY14" fmla="*/ 69161 h 96364"/>
                          <a:gd name="connsiteX15" fmla="*/ 61463 w 181401"/>
                          <a:gd name="connsiteY15" fmla="*/ 67287 h 96364"/>
                          <a:gd name="connsiteX16" fmla="*/ 61333 w 181401"/>
                          <a:gd name="connsiteY16" fmla="*/ 66713 h 96364"/>
                          <a:gd name="connsiteX17" fmla="*/ 61300 w 181401"/>
                          <a:gd name="connsiteY17" fmla="*/ 66369 h 96364"/>
                          <a:gd name="connsiteX18" fmla="*/ 61170 w 181401"/>
                          <a:gd name="connsiteY18" fmla="*/ 65068 h 96364"/>
                          <a:gd name="connsiteX19" fmla="*/ 61170 w 181401"/>
                          <a:gd name="connsiteY19" fmla="*/ 64265 h 96364"/>
                          <a:gd name="connsiteX20" fmla="*/ 61170 w 181401"/>
                          <a:gd name="connsiteY20" fmla="*/ 63462 h 96364"/>
                          <a:gd name="connsiteX21" fmla="*/ 61170 w 181401"/>
                          <a:gd name="connsiteY21" fmla="*/ 63270 h 96364"/>
                          <a:gd name="connsiteX22" fmla="*/ 61333 w 181401"/>
                          <a:gd name="connsiteY22" fmla="*/ 61510 h 96364"/>
                          <a:gd name="connsiteX23" fmla="*/ 63480 w 181401"/>
                          <a:gd name="connsiteY23" fmla="*/ 55467 h 96364"/>
                          <a:gd name="connsiteX24" fmla="*/ 68422 w 181401"/>
                          <a:gd name="connsiteY24" fmla="*/ 49194 h 96364"/>
                          <a:gd name="connsiteX25" fmla="*/ 78341 w 181401"/>
                          <a:gd name="connsiteY25" fmla="*/ 41849 h 96364"/>
                          <a:gd name="connsiteX26" fmla="*/ 106406 w 181401"/>
                          <a:gd name="connsiteY26" fmla="*/ 29837 h 96364"/>
                          <a:gd name="connsiteX27" fmla="*/ 137625 w 181401"/>
                          <a:gd name="connsiteY27" fmla="*/ 23105 h 96364"/>
                          <a:gd name="connsiteX28" fmla="*/ 180195 w 181401"/>
                          <a:gd name="connsiteY28" fmla="*/ 19662 h 96364"/>
                          <a:gd name="connsiteX29" fmla="*/ 185560 w 181401"/>
                          <a:gd name="connsiteY29" fmla="*/ 0 h 96364"/>
                          <a:gd name="connsiteX30" fmla="*/ 177983 w 181401"/>
                          <a:gd name="connsiteY30" fmla="*/ 344 h 96364"/>
                          <a:gd name="connsiteX31" fmla="*/ 133821 w 181401"/>
                          <a:gd name="connsiteY31" fmla="*/ 3787 h 96364"/>
                          <a:gd name="connsiteX32" fmla="*/ 133788 w 181401"/>
                          <a:gd name="connsiteY32" fmla="*/ 3711 h 96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81401" h="96364">
                            <a:moveTo>
                              <a:pt x="133788" y="3711"/>
                            </a:moveTo>
                            <a:cubicBezTo>
                              <a:pt x="113918" y="6580"/>
                              <a:pt x="94179" y="11591"/>
                              <a:pt x="75804" y="21498"/>
                            </a:cubicBezTo>
                            <a:cubicBezTo>
                              <a:pt x="70211" y="24520"/>
                              <a:pt x="65040" y="28575"/>
                              <a:pt x="60488" y="33433"/>
                            </a:cubicBezTo>
                            <a:cubicBezTo>
                              <a:pt x="58016" y="36073"/>
                              <a:pt x="56390" y="39936"/>
                              <a:pt x="55414" y="43035"/>
                            </a:cubicBezTo>
                            <a:cubicBezTo>
                              <a:pt x="55317" y="43302"/>
                              <a:pt x="55219" y="43609"/>
                              <a:pt x="55122" y="43876"/>
                            </a:cubicBezTo>
                            <a:cubicBezTo>
                              <a:pt x="53788" y="38903"/>
                              <a:pt x="52292" y="33472"/>
                              <a:pt x="50764" y="27848"/>
                            </a:cubicBezTo>
                            <a:cubicBezTo>
                              <a:pt x="37723" y="32821"/>
                              <a:pt x="21041" y="37679"/>
                              <a:pt x="0" y="41772"/>
                            </a:cubicBezTo>
                            <a:lnTo>
                              <a:pt x="5106" y="60554"/>
                            </a:lnTo>
                            <a:cubicBezTo>
                              <a:pt x="25203" y="58336"/>
                              <a:pt x="42732" y="52483"/>
                              <a:pt x="56000" y="47204"/>
                            </a:cubicBezTo>
                            <a:cubicBezTo>
                              <a:pt x="58569" y="56691"/>
                              <a:pt x="60520" y="63921"/>
                              <a:pt x="61203" y="66407"/>
                            </a:cubicBezTo>
                            <a:cubicBezTo>
                              <a:pt x="47414" y="71916"/>
                              <a:pt x="29951" y="77462"/>
                              <a:pt x="10146" y="79566"/>
                            </a:cubicBezTo>
                            <a:lnTo>
                              <a:pt x="15219" y="98195"/>
                            </a:lnTo>
                            <a:cubicBezTo>
                              <a:pt x="41528" y="95555"/>
                              <a:pt x="64260" y="87676"/>
                              <a:pt x="79740" y="80293"/>
                            </a:cubicBezTo>
                            <a:cubicBezTo>
                              <a:pt x="74634" y="79069"/>
                              <a:pt x="70667" y="77271"/>
                              <a:pt x="67837" y="75512"/>
                            </a:cubicBezTo>
                            <a:cubicBezTo>
                              <a:pt x="66309" y="74555"/>
                              <a:pt x="63382" y="72145"/>
                              <a:pt x="62048" y="69161"/>
                            </a:cubicBezTo>
                            <a:cubicBezTo>
                              <a:pt x="61788" y="68549"/>
                              <a:pt x="61593" y="67899"/>
                              <a:pt x="61463" y="67287"/>
                            </a:cubicBezTo>
                            <a:cubicBezTo>
                              <a:pt x="61431" y="67172"/>
                              <a:pt x="61398" y="66981"/>
                              <a:pt x="61333" y="66713"/>
                            </a:cubicBezTo>
                            <a:cubicBezTo>
                              <a:pt x="61333" y="66598"/>
                              <a:pt x="61333" y="66484"/>
                              <a:pt x="61300" y="66369"/>
                            </a:cubicBezTo>
                            <a:cubicBezTo>
                              <a:pt x="61235" y="66024"/>
                              <a:pt x="61203" y="65565"/>
                              <a:pt x="61170" y="65068"/>
                            </a:cubicBezTo>
                            <a:cubicBezTo>
                              <a:pt x="61170" y="64801"/>
                              <a:pt x="61170" y="64533"/>
                              <a:pt x="61170" y="64265"/>
                            </a:cubicBezTo>
                            <a:cubicBezTo>
                              <a:pt x="61170" y="63997"/>
                              <a:pt x="61170" y="63767"/>
                              <a:pt x="61170" y="63462"/>
                            </a:cubicBezTo>
                            <a:cubicBezTo>
                              <a:pt x="61170" y="63385"/>
                              <a:pt x="61170" y="63347"/>
                              <a:pt x="61170" y="63270"/>
                            </a:cubicBezTo>
                            <a:cubicBezTo>
                              <a:pt x="61170" y="62696"/>
                              <a:pt x="61235" y="62123"/>
                              <a:pt x="61333" y="61510"/>
                            </a:cubicBezTo>
                            <a:cubicBezTo>
                              <a:pt x="61659" y="59407"/>
                              <a:pt x="62439" y="57379"/>
                              <a:pt x="63480" y="55467"/>
                            </a:cubicBezTo>
                            <a:cubicBezTo>
                              <a:pt x="64813" y="53057"/>
                              <a:pt x="66569" y="50877"/>
                              <a:pt x="68422" y="49194"/>
                            </a:cubicBezTo>
                            <a:cubicBezTo>
                              <a:pt x="71447" y="46439"/>
                              <a:pt x="74797" y="44029"/>
                              <a:pt x="78341" y="41849"/>
                            </a:cubicBezTo>
                            <a:cubicBezTo>
                              <a:pt x="86927" y="36531"/>
                              <a:pt x="96682" y="32668"/>
                              <a:pt x="106406" y="29837"/>
                            </a:cubicBezTo>
                            <a:cubicBezTo>
                              <a:pt x="117593" y="26548"/>
                              <a:pt x="128682" y="24559"/>
                              <a:pt x="137625" y="23105"/>
                            </a:cubicBezTo>
                            <a:cubicBezTo>
                              <a:pt x="153398" y="20542"/>
                              <a:pt x="178991" y="19892"/>
                              <a:pt x="180195" y="19662"/>
                            </a:cubicBezTo>
                            <a:lnTo>
                              <a:pt x="185560" y="0"/>
                            </a:lnTo>
                            <a:cubicBezTo>
                              <a:pt x="183024" y="115"/>
                              <a:pt x="180519" y="191"/>
                              <a:pt x="177983" y="344"/>
                            </a:cubicBezTo>
                            <a:cubicBezTo>
                              <a:pt x="163252" y="1071"/>
                              <a:pt x="148390" y="1683"/>
                              <a:pt x="133821" y="3787"/>
                            </a:cubicBezTo>
                            <a:lnTo>
                              <a:pt x="133788" y="37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6" name="Полилиния: фигура 145">
                        <a:extLst>
                          <a:ext uri="{FF2B5EF4-FFF2-40B4-BE49-F238E27FC236}">
                            <a16:creationId xmlns:a16="http://schemas.microsoft.com/office/drawing/2014/main" id="{9803AD6C-AAD0-4BD5-9B18-1073600987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5642" y="1290773"/>
                        <a:ext cx="140440" cy="61949"/>
                      </a:xfrm>
                      <a:custGeom>
                        <a:avLst/>
                        <a:gdLst>
                          <a:gd name="connsiteX0" fmla="*/ 20911 w 140440"/>
                          <a:gd name="connsiteY0" fmla="*/ 21307 h 61948"/>
                          <a:gd name="connsiteX1" fmla="*/ 5593 w 140440"/>
                          <a:gd name="connsiteY1" fmla="*/ 33242 h 61948"/>
                          <a:gd name="connsiteX2" fmla="*/ 0 w 140440"/>
                          <a:gd name="connsiteY2" fmla="*/ 44450 h 61948"/>
                          <a:gd name="connsiteX3" fmla="*/ 5528 w 140440"/>
                          <a:gd name="connsiteY3" fmla="*/ 64877 h 61948"/>
                          <a:gd name="connsiteX4" fmla="*/ 11415 w 140440"/>
                          <a:gd name="connsiteY4" fmla="*/ 52559 h 61948"/>
                          <a:gd name="connsiteX5" fmla="*/ 26732 w 140440"/>
                          <a:gd name="connsiteY5" fmla="*/ 40625 h 61948"/>
                          <a:gd name="connsiteX6" fmla="*/ 84715 w 140440"/>
                          <a:gd name="connsiteY6" fmla="*/ 22837 h 61948"/>
                          <a:gd name="connsiteX7" fmla="*/ 128877 w 140440"/>
                          <a:gd name="connsiteY7" fmla="*/ 19394 h 61948"/>
                          <a:gd name="connsiteX8" fmla="*/ 143609 w 140440"/>
                          <a:gd name="connsiteY8" fmla="*/ 18132 h 61948"/>
                          <a:gd name="connsiteX9" fmla="*/ 122471 w 140440"/>
                          <a:gd name="connsiteY9" fmla="*/ 0 h 61948"/>
                          <a:gd name="connsiteX10" fmla="*/ 78861 w 140440"/>
                          <a:gd name="connsiteY10" fmla="*/ 3558 h 61948"/>
                          <a:gd name="connsiteX11" fmla="*/ 20878 w 140440"/>
                          <a:gd name="connsiteY11" fmla="*/ 21346 h 61948"/>
                          <a:gd name="connsiteX12" fmla="*/ 20911 w 140440"/>
                          <a:gd name="connsiteY12" fmla="*/ 21307 h 619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40440" h="61948">
                            <a:moveTo>
                              <a:pt x="20911" y="21307"/>
                            </a:moveTo>
                            <a:cubicBezTo>
                              <a:pt x="15317" y="24329"/>
                              <a:pt x="10146" y="28384"/>
                              <a:pt x="5593" y="33242"/>
                            </a:cubicBezTo>
                            <a:cubicBezTo>
                              <a:pt x="2667" y="36341"/>
                              <a:pt x="878" y="41275"/>
                              <a:pt x="0" y="44450"/>
                            </a:cubicBezTo>
                            <a:cubicBezTo>
                              <a:pt x="1821" y="51144"/>
                              <a:pt x="3707" y="58106"/>
                              <a:pt x="5528" y="64877"/>
                            </a:cubicBezTo>
                            <a:cubicBezTo>
                              <a:pt x="6276" y="61855"/>
                              <a:pt x="8130" y="56040"/>
                              <a:pt x="11415" y="52559"/>
                            </a:cubicBezTo>
                            <a:cubicBezTo>
                              <a:pt x="15968" y="47701"/>
                              <a:pt x="21138" y="43646"/>
                              <a:pt x="26732" y="40625"/>
                            </a:cubicBezTo>
                            <a:cubicBezTo>
                              <a:pt x="45105" y="30717"/>
                              <a:pt x="64845" y="25706"/>
                              <a:pt x="84715" y="22837"/>
                            </a:cubicBezTo>
                            <a:cubicBezTo>
                              <a:pt x="99284" y="20733"/>
                              <a:pt x="114146" y="20121"/>
                              <a:pt x="128877" y="19394"/>
                            </a:cubicBezTo>
                            <a:cubicBezTo>
                              <a:pt x="133430" y="19126"/>
                              <a:pt x="139056" y="18323"/>
                              <a:pt x="143609" y="18132"/>
                            </a:cubicBezTo>
                            <a:lnTo>
                              <a:pt x="122471" y="0"/>
                            </a:lnTo>
                            <a:cubicBezTo>
                              <a:pt x="108162" y="689"/>
                              <a:pt x="93008" y="1492"/>
                              <a:pt x="78861" y="3558"/>
                            </a:cubicBezTo>
                            <a:cubicBezTo>
                              <a:pt x="58991" y="6427"/>
                              <a:pt x="39252" y="11438"/>
                              <a:pt x="20878" y="21346"/>
                            </a:cubicBezTo>
                            <a:lnTo>
                              <a:pt x="20911" y="2130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7" name="Полилиния: фигура 146">
                        <a:extLst>
                          <a:ext uri="{FF2B5EF4-FFF2-40B4-BE49-F238E27FC236}">
                            <a16:creationId xmlns:a16="http://schemas.microsoft.com/office/drawing/2014/main" id="{D8253871-8409-4AFC-BF9D-EBF8A5ACBB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43024" y="1162206"/>
                        <a:ext cx="204808" cy="220263"/>
                      </a:xfrm>
                      <a:custGeom>
                        <a:avLst/>
                        <a:gdLst>
                          <a:gd name="connsiteX0" fmla="*/ 63544 w 204808"/>
                          <a:gd name="connsiteY0" fmla="*/ 146662 h 220262"/>
                          <a:gd name="connsiteX1" fmla="*/ 41756 w 204808"/>
                          <a:gd name="connsiteY1" fmla="*/ 226878 h 220262"/>
                          <a:gd name="connsiteX2" fmla="*/ 103349 w 204808"/>
                          <a:gd name="connsiteY2" fmla="*/ 175237 h 220262"/>
                          <a:gd name="connsiteX3" fmla="*/ 165138 w 204808"/>
                          <a:gd name="connsiteY3" fmla="*/ 227031 h 220262"/>
                          <a:gd name="connsiteX4" fmla="*/ 143252 w 204808"/>
                          <a:gd name="connsiteY4" fmla="*/ 146662 h 220262"/>
                          <a:gd name="connsiteX5" fmla="*/ 206861 w 204808"/>
                          <a:gd name="connsiteY5" fmla="*/ 92074 h 220262"/>
                          <a:gd name="connsiteX6" fmla="*/ 127512 w 204808"/>
                          <a:gd name="connsiteY6" fmla="*/ 88594 h 220262"/>
                          <a:gd name="connsiteX7" fmla="*/ 103414 w 204808"/>
                          <a:gd name="connsiteY7" fmla="*/ 0 h 220262"/>
                          <a:gd name="connsiteX8" fmla="*/ 79284 w 204808"/>
                          <a:gd name="connsiteY8" fmla="*/ 88594 h 220262"/>
                          <a:gd name="connsiteX9" fmla="*/ 0 w 204808"/>
                          <a:gd name="connsiteY9" fmla="*/ 92037 h 220262"/>
                          <a:gd name="connsiteX10" fmla="*/ 63544 w 204808"/>
                          <a:gd name="connsiteY10" fmla="*/ 146662 h 2202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4808" h="220262">
                            <a:moveTo>
                              <a:pt x="63544" y="146662"/>
                            </a:moveTo>
                            <a:lnTo>
                              <a:pt x="41756" y="226878"/>
                            </a:lnTo>
                            <a:lnTo>
                              <a:pt x="103349" y="175237"/>
                            </a:lnTo>
                            <a:lnTo>
                              <a:pt x="165138" y="227031"/>
                            </a:lnTo>
                            <a:lnTo>
                              <a:pt x="143252" y="146662"/>
                            </a:lnTo>
                            <a:lnTo>
                              <a:pt x="206861" y="92074"/>
                            </a:lnTo>
                            <a:lnTo>
                              <a:pt x="127512" y="88594"/>
                            </a:lnTo>
                            <a:lnTo>
                              <a:pt x="103414" y="0"/>
                            </a:lnTo>
                            <a:lnTo>
                              <a:pt x="79284" y="88594"/>
                            </a:lnTo>
                            <a:lnTo>
                              <a:pt x="0" y="92037"/>
                            </a:lnTo>
                            <a:lnTo>
                              <a:pt x="63544" y="146662"/>
                            </a:lnTo>
                            <a:close/>
                          </a:path>
                        </a:pathLst>
                      </a:custGeom>
                      <a:solidFill>
                        <a:srgbClr val="E30613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8" name="Полилиния: фигура 147">
                        <a:extLst>
                          <a:ext uri="{FF2B5EF4-FFF2-40B4-BE49-F238E27FC236}">
                            <a16:creationId xmlns:a16="http://schemas.microsoft.com/office/drawing/2014/main" id="{FE9E731A-D514-42D4-8E86-7FD98235F5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2909" y="1143194"/>
                        <a:ext cx="111182" cy="55066"/>
                      </a:xfrm>
                      <a:custGeom>
                        <a:avLst/>
                        <a:gdLst>
                          <a:gd name="connsiteX0" fmla="*/ 31773 w 111181"/>
                          <a:gd name="connsiteY0" fmla="*/ 54128 h 55065"/>
                          <a:gd name="connsiteX1" fmla="*/ 32098 w 111181"/>
                          <a:gd name="connsiteY1" fmla="*/ 54128 h 55065"/>
                          <a:gd name="connsiteX2" fmla="*/ 111610 w 111181"/>
                          <a:gd name="connsiteY2" fmla="*/ 31291 h 55065"/>
                          <a:gd name="connsiteX3" fmla="*/ 103122 w 111181"/>
                          <a:gd name="connsiteY3" fmla="*/ 0 h 55065"/>
                          <a:gd name="connsiteX4" fmla="*/ 15025 w 111181"/>
                          <a:gd name="connsiteY4" fmla="*/ 29034 h 55065"/>
                          <a:gd name="connsiteX5" fmla="*/ 390 w 111181"/>
                          <a:gd name="connsiteY5" fmla="*/ 52062 h 55065"/>
                          <a:gd name="connsiteX6" fmla="*/ 31805 w 111181"/>
                          <a:gd name="connsiteY6" fmla="*/ 54128 h 55065"/>
                          <a:gd name="connsiteX7" fmla="*/ 31773 w 111181"/>
                          <a:gd name="connsiteY7" fmla="*/ 54128 h 550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1181" h="55065">
                            <a:moveTo>
                              <a:pt x="31773" y="54128"/>
                            </a:moveTo>
                            <a:cubicBezTo>
                              <a:pt x="31773" y="54128"/>
                              <a:pt x="32001" y="54128"/>
                              <a:pt x="32098" y="54128"/>
                            </a:cubicBezTo>
                            <a:cubicBezTo>
                              <a:pt x="53139" y="43226"/>
                              <a:pt x="72781" y="38138"/>
                              <a:pt x="111610" y="31291"/>
                            </a:cubicBezTo>
                            <a:lnTo>
                              <a:pt x="103122" y="0"/>
                            </a:lnTo>
                            <a:cubicBezTo>
                              <a:pt x="63122" y="3596"/>
                              <a:pt x="28846" y="18132"/>
                              <a:pt x="15025" y="29034"/>
                            </a:cubicBezTo>
                            <a:cubicBezTo>
                              <a:pt x="5431" y="36608"/>
                              <a:pt x="-1788" y="42767"/>
                              <a:pt x="390" y="52062"/>
                            </a:cubicBezTo>
                            <a:cubicBezTo>
                              <a:pt x="5171" y="56806"/>
                              <a:pt x="9041" y="55620"/>
                              <a:pt x="31805" y="54128"/>
                            </a:cubicBezTo>
                            <a:lnTo>
                              <a:pt x="31773" y="54128"/>
                            </a:lnTo>
                            <a:close/>
                          </a:path>
                        </a:pathLst>
                      </a:custGeom>
                      <a:solidFill>
                        <a:srgbClr val="F2EFF0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49" name="Полилиния: фигура 148">
                        <a:extLst>
                          <a:ext uri="{FF2B5EF4-FFF2-40B4-BE49-F238E27FC236}">
                            <a16:creationId xmlns:a16="http://schemas.microsoft.com/office/drawing/2014/main" id="{4D1BA97D-937B-4014-A9A4-C8AA4A6879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2909" y="1195333"/>
                        <a:ext cx="64368" cy="34416"/>
                      </a:xfrm>
                      <a:custGeom>
                        <a:avLst/>
                        <a:gdLst>
                          <a:gd name="connsiteX0" fmla="*/ 68065 w 64368"/>
                          <a:gd name="connsiteY0" fmla="*/ 20962 h 34416"/>
                          <a:gd name="connsiteX1" fmla="*/ 66731 w 64368"/>
                          <a:gd name="connsiteY1" fmla="*/ 16296 h 34416"/>
                          <a:gd name="connsiteX2" fmla="*/ 64878 w 64368"/>
                          <a:gd name="connsiteY2" fmla="*/ 12356 h 34416"/>
                          <a:gd name="connsiteX3" fmla="*/ 60358 w 64368"/>
                          <a:gd name="connsiteY3" fmla="*/ 8186 h 34416"/>
                          <a:gd name="connsiteX4" fmla="*/ 31739 w 64368"/>
                          <a:gd name="connsiteY4" fmla="*/ 2066 h 34416"/>
                          <a:gd name="connsiteX5" fmla="*/ 31415 w 64368"/>
                          <a:gd name="connsiteY5" fmla="*/ 2066 h 34416"/>
                          <a:gd name="connsiteX6" fmla="*/ 0 w 64368"/>
                          <a:gd name="connsiteY6" fmla="*/ 0 h 34416"/>
                          <a:gd name="connsiteX7" fmla="*/ 8651 w 64368"/>
                          <a:gd name="connsiteY7" fmla="*/ 31788 h 34416"/>
                          <a:gd name="connsiteX8" fmla="*/ 9366 w 64368"/>
                          <a:gd name="connsiteY8" fmla="*/ 31903 h 34416"/>
                          <a:gd name="connsiteX9" fmla="*/ 10569 w 64368"/>
                          <a:gd name="connsiteY9" fmla="*/ 32094 h 34416"/>
                          <a:gd name="connsiteX10" fmla="*/ 27317 w 64368"/>
                          <a:gd name="connsiteY10" fmla="*/ 32247 h 34416"/>
                          <a:gd name="connsiteX11" fmla="*/ 29041 w 64368"/>
                          <a:gd name="connsiteY11" fmla="*/ 32247 h 34416"/>
                          <a:gd name="connsiteX12" fmla="*/ 45593 w 64368"/>
                          <a:gd name="connsiteY12" fmla="*/ 32515 h 34416"/>
                          <a:gd name="connsiteX13" fmla="*/ 48228 w 64368"/>
                          <a:gd name="connsiteY13" fmla="*/ 32706 h 34416"/>
                          <a:gd name="connsiteX14" fmla="*/ 57821 w 64368"/>
                          <a:gd name="connsiteY14" fmla="*/ 34122 h 34416"/>
                          <a:gd name="connsiteX15" fmla="*/ 59837 w 64368"/>
                          <a:gd name="connsiteY15" fmla="*/ 34504 h 34416"/>
                          <a:gd name="connsiteX16" fmla="*/ 66439 w 64368"/>
                          <a:gd name="connsiteY16" fmla="*/ 24405 h 34416"/>
                          <a:gd name="connsiteX17" fmla="*/ 66471 w 64368"/>
                          <a:gd name="connsiteY17" fmla="*/ 24253 h 34416"/>
                          <a:gd name="connsiteX18" fmla="*/ 66894 w 64368"/>
                          <a:gd name="connsiteY18" fmla="*/ 22225 h 34416"/>
                          <a:gd name="connsiteX19" fmla="*/ 66699 w 64368"/>
                          <a:gd name="connsiteY19" fmla="*/ 16372 h 34416"/>
                          <a:gd name="connsiteX20" fmla="*/ 68032 w 64368"/>
                          <a:gd name="connsiteY20" fmla="*/ 21039 h 34416"/>
                          <a:gd name="connsiteX21" fmla="*/ 68065 w 64368"/>
                          <a:gd name="connsiteY21" fmla="*/ 20962 h 344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64368" h="34416">
                            <a:moveTo>
                              <a:pt x="68065" y="20962"/>
                            </a:moveTo>
                            <a:cubicBezTo>
                              <a:pt x="67545" y="19088"/>
                              <a:pt x="67122" y="17596"/>
                              <a:pt x="66731" y="16296"/>
                            </a:cubicBezTo>
                            <a:cubicBezTo>
                              <a:pt x="66146" y="14268"/>
                              <a:pt x="65203" y="12891"/>
                              <a:pt x="64878" y="12356"/>
                            </a:cubicBezTo>
                            <a:cubicBezTo>
                              <a:pt x="64422" y="11552"/>
                              <a:pt x="63350" y="9984"/>
                              <a:pt x="60358" y="8186"/>
                            </a:cubicBezTo>
                            <a:cubicBezTo>
                              <a:pt x="54959" y="4896"/>
                              <a:pt x="45463" y="1224"/>
                              <a:pt x="31739" y="2066"/>
                            </a:cubicBezTo>
                            <a:cubicBezTo>
                              <a:pt x="31642" y="2066"/>
                              <a:pt x="31545" y="2066"/>
                              <a:pt x="31415" y="2066"/>
                            </a:cubicBezTo>
                            <a:cubicBezTo>
                              <a:pt x="8683" y="3558"/>
                              <a:pt x="4813" y="4743"/>
                              <a:pt x="0" y="0"/>
                            </a:cubicBezTo>
                            <a:lnTo>
                              <a:pt x="8651" y="31788"/>
                            </a:lnTo>
                            <a:cubicBezTo>
                              <a:pt x="8878" y="31826"/>
                              <a:pt x="9106" y="31865"/>
                              <a:pt x="9366" y="31903"/>
                            </a:cubicBezTo>
                            <a:cubicBezTo>
                              <a:pt x="9756" y="31980"/>
                              <a:pt x="10179" y="32056"/>
                              <a:pt x="10569" y="32094"/>
                            </a:cubicBezTo>
                            <a:cubicBezTo>
                              <a:pt x="15772" y="32821"/>
                              <a:pt x="20390" y="32362"/>
                              <a:pt x="27317" y="32247"/>
                            </a:cubicBezTo>
                            <a:cubicBezTo>
                              <a:pt x="27902" y="32247"/>
                              <a:pt x="28423" y="32247"/>
                              <a:pt x="29041" y="32247"/>
                            </a:cubicBezTo>
                            <a:cubicBezTo>
                              <a:pt x="36911" y="32247"/>
                              <a:pt x="41951" y="32324"/>
                              <a:pt x="45593" y="32515"/>
                            </a:cubicBezTo>
                            <a:cubicBezTo>
                              <a:pt x="46569" y="32553"/>
                              <a:pt x="47447" y="32630"/>
                              <a:pt x="48228" y="32706"/>
                            </a:cubicBezTo>
                            <a:cubicBezTo>
                              <a:pt x="52260" y="33051"/>
                              <a:pt x="54341" y="33548"/>
                              <a:pt x="57821" y="34122"/>
                            </a:cubicBezTo>
                            <a:cubicBezTo>
                              <a:pt x="58569" y="34237"/>
                              <a:pt x="59219" y="34351"/>
                              <a:pt x="59837" y="34504"/>
                            </a:cubicBezTo>
                            <a:cubicBezTo>
                              <a:pt x="63870" y="30602"/>
                              <a:pt x="65626" y="27236"/>
                              <a:pt x="66439" y="24405"/>
                            </a:cubicBezTo>
                            <a:cubicBezTo>
                              <a:pt x="66439" y="24329"/>
                              <a:pt x="66439" y="24290"/>
                              <a:pt x="66471" y="24253"/>
                            </a:cubicBezTo>
                            <a:cubicBezTo>
                              <a:pt x="66666" y="23526"/>
                              <a:pt x="66796" y="22875"/>
                              <a:pt x="66894" y="22225"/>
                            </a:cubicBezTo>
                            <a:cubicBezTo>
                              <a:pt x="67349" y="19164"/>
                              <a:pt x="66894" y="16985"/>
                              <a:pt x="66699" y="16372"/>
                            </a:cubicBezTo>
                            <a:cubicBezTo>
                              <a:pt x="66796" y="16755"/>
                              <a:pt x="67187" y="18017"/>
                              <a:pt x="68032" y="21039"/>
                            </a:cubicBezTo>
                            <a:lnTo>
                              <a:pt x="68065" y="20962"/>
                            </a:lnTo>
                            <a:close/>
                          </a:path>
                        </a:pathLst>
                      </a:custGeom>
                      <a:solidFill>
                        <a:srgbClr val="C6C6C6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50" name="Полилиния: фигура 149">
                        <a:extLst>
                          <a:ext uri="{FF2B5EF4-FFF2-40B4-BE49-F238E27FC236}">
                            <a16:creationId xmlns:a16="http://schemas.microsoft.com/office/drawing/2014/main" id="{532A3F31-F197-46F3-82C5-1D82CE7726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61039" y="1225017"/>
                        <a:ext cx="46813" cy="20650"/>
                      </a:xfrm>
                      <a:custGeom>
                        <a:avLst/>
                        <a:gdLst>
                          <a:gd name="connsiteX0" fmla="*/ 49691 w 46813"/>
                          <a:gd name="connsiteY0" fmla="*/ 4399 h 20649"/>
                          <a:gd name="connsiteX1" fmla="*/ 40097 w 46813"/>
                          <a:gd name="connsiteY1" fmla="*/ 2984 h 20649"/>
                          <a:gd name="connsiteX2" fmla="*/ 37463 w 46813"/>
                          <a:gd name="connsiteY2" fmla="*/ 2793 h 20649"/>
                          <a:gd name="connsiteX3" fmla="*/ 20910 w 46813"/>
                          <a:gd name="connsiteY3" fmla="*/ 2525 h 20649"/>
                          <a:gd name="connsiteX4" fmla="*/ 19187 w 46813"/>
                          <a:gd name="connsiteY4" fmla="*/ 2525 h 20649"/>
                          <a:gd name="connsiteX5" fmla="*/ 4097 w 46813"/>
                          <a:gd name="connsiteY5" fmla="*/ 2525 h 20649"/>
                          <a:gd name="connsiteX6" fmla="*/ 0 w 46813"/>
                          <a:gd name="connsiteY6" fmla="*/ 0 h 20649"/>
                          <a:gd name="connsiteX7" fmla="*/ 1561 w 46813"/>
                          <a:gd name="connsiteY7" fmla="*/ 5738 h 20649"/>
                          <a:gd name="connsiteX8" fmla="*/ 7154 w 46813"/>
                          <a:gd name="connsiteY8" fmla="*/ 26242 h 20649"/>
                          <a:gd name="connsiteX9" fmla="*/ 7870 w 46813"/>
                          <a:gd name="connsiteY9" fmla="*/ 26050 h 20649"/>
                          <a:gd name="connsiteX10" fmla="*/ 10472 w 46813"/>
                          <a:gd name="connsiteY10" fmla="*/ 25362 h 20649"/>
                          <a:gd name="connsiteX11" fmla="*/ 17431 w 46813"/>
                          <a:gd name="connsiteY11" fmla="*/ 23334 h 20649"/>
                          <a:gd name="connsiteX12" fmla="*/ 24065 w 46813"/>
                          <a:gd name="connsiteY12" fmla="*/ 21116 h 20649"/>
                          <a:gd name="connsiteX13" fmla="*/ 24163 w 46813"/>
                          <a:gd name="connsiteY13" fmla="*/ 21116 h 20649"/>
                          <a:gd name="connsiteX14" fmla="*/ 33723 w 46813"/>
                          <a:gd name="connsiteY14" fmla="*/ 16946 h 20649"/>
                          <a:gd name="connsiteX15" fmla="*/ 51772 w 46813"/>
                          <a:gd name="connsiteY15" fmla="*/ 4782 h 20649"/>
                          <a:gd name="connsiteX16" fmla="*/ 49756 w 46813"/>
                          <a:gd name="connsiteY16" fmla="*/ 4399 h 20649"/>
                          <a:gd name="connsiteX17" fmla="*/ 49691 w 46813"/>
                          <a:gd name="connsiteY17" fmla="*/ 4399 h 206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46813" h="20649">
                            <a:moveTo>
                              <a:pt x="49691" y="4399"/>
                            </a:moveTo>
                            <a:cubicBezTo>
                              <a:pt x="46211" y="3787"/>
                              <a:pt x="44130" y="3289"/>
                              <a:pt x="40097" y="2984"/>
                            </a:cubicBezTo>
                            <a:cubicBezTo>
                              <a:pt x="39317" y="2907"/>
                              <a:pt x="38439" y="2869"/>
                              <a:pt x="37463" y="2793"/>
                            </a:cubicBezTo>
                            <a:cubicBezTo>
                              <a:pt x="33821" y="2601"/>
                              <a:pt x="28780" y="2486"/>
                              <a:pt x="20910" y="2525"/>
                            </a:cubicBezTo>
                            <a:cubicBezTo>
                              <a:pt x="20292" y="2525"/>
                              <a:pt x="19772" y="2525"/>
                              <a:pt x="19187" y="2525"/>
                            </a:cubicBezTo>
                            <a:cubicBezTo>
                              <a:pt x="12260" y="2640"/>
                              <a:pt x="10601" y="2984"/>
                              <a:pt x="4097" y="2525"/>
                            </a:cubicBezTo>
                            <a:cubicBezTo>
                              <a:pt x="2861" y="2448"/>
                              <a:pt x="846" y="1607"/>
                              <a:pt x="0" y="0"/>
                            </a:cubicBezTo>
                            <a:lnTo>
                              <a:pt x="1561" y="5738"/>
                            </a:lnTo>
                            <a:lnTo>
                              <a:pt x="7154" y="26242"/>
                            </a:lnTo>
                            <a:cubicBezTo>
                              <a:pt x="7154" y="26242"/>
                              <a:pt x="7740" y="26050"/>
                              <a:pt x="7870" y="26050"/>
                            </a:cubicBezTo>
                            <a:cubicBezTo>
                              <a:pt x="8748" y="25821"/>
                              <a:pt x="9593" y="25591"/>
                              <a:pt x="10472" y="25362"/>
                            </a:cubicBezTo>
                            <a:cubicBezTo>
                              <a:pt x="12878" y="24711"/>
                              <a:pt x="15187" y="24023"/>
                              <a:pt x="17431" y="23334"/>
                            </a:cubicBezTo>
                            <a:cubicBezTo>
                              <a:pt x="19740" y="22607"/>
                              <a:pt x="21951" y="21880"/>
                              <a:pt x="24065" y="21116"/>
                            </a:cubicBezTo>
                            <a:lnTo>
                              <a:pt x="24163" y="21116"/>
                            </a:lnTo>
                            <a:cubicBezTo>
                              <a:pt x="27707" y="19777"/>
                              <a:pt x="30927" y="18400"/>
                              <a:pt x="33723" y="16946"/>
                            </a:cubicBezTo>
                            <a:cubicBezTo>
                              <a:pt x="42406" y="12432"/>
                              <a:pt x="48032" y="8378"/>
                              <a:pt x="51772" y="4782"/>
                            </a:cubicBezTo>
                            <a:cubicBezTo>
                              <a:pt x="51154" y="4667"/>
                              <a:pt x="50504" y="4552"/>
                              <a:pt x="49756" y="4399"/>
                            </a:cubicBezTo>
                            <a:lnTo>
                              <a:pt x="49691" y="4399"/>
                            </a:lnTo>
                            <a:close/>
                          </a:path>
                        </a:pathLst>
                      </a:custGeom>
                      <a:solidFill>
                        <a:srgbClr val="183E75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51" name="Полилиния: фигура 150">
                        <a:extLst>
                          <a:ext uri="{FF2B5EF4-FFF2-40B4-BE49-F238E27FC236}">
                            <a16:creationId xmlns:a16="http://schemas.microsoft.com/office/drawing/2014/main" id="{BB8AF68D-A96F-43FA-BD5A-F6D0D6EC0D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13332" y="1211628"/>
                        <a:ext cx="111182" cy="75715"/>
                      </a:xfrm>
                      <a:custGeom>
                        <a:avLst/>
                        <a:gdLst>
                          <a:gd name="connsiteX0" fmla="*/ 112650 w 111181"/>
                          <a:gd name="connsiteY0" fmla="*/ 23372 h 75715"/>
                          <a:gd name="connsiteX1" fmla="*/ 109788 w 111181"/>
                          <a:gd name="connsiteY1" fmla="*/ 12394 h 75715"/>
                          <a:gd name="connsiteX2" fmla="*/ 108292 w 111181"/>
                          <a:gd name="connsiteY2" fmla="*/ 7039 h 75715"/>
                          <a:gd name="connsiteX3" fmla="*/ 107837 w 111181"/>
                          <a:gd name="connsiteY3" fmla="*/ 5356 h 75715"/>
                          <a:gd name="connsiteX4" fmla="*/ 107642 w 111181"/>
                          <a:gd name="connsiteY4" fmla="*/ 4667 h 75715"/>
                          <a:gd name="connsiteX5" fmla="*/ 106308 w 111181"/>
                          <a:gd name="connsiteY5" fmla="*/ 0 h 75715"/>
                          <a:gd name="connsiteX6" fmla="*/ 106503 w 111181"/>
                          <a:gd name="connsiteY6" fmla="*/ 5853 h 75715"/>
                          <a:gd name="connsiteX7" fmla="*/ 106081 w 111181"/>
                          <a:gd name="connsiteY7" fmla="*/ 7880 h 75715"/>
                          <a:gd name="connsiteX8" fmla="*/ 106048 w 111181"/>
                          <a:gd name="connsiteY8" fmla="*/ 8033 h 75715"/>
                          <a:gd name="connsiteX9" fmla="*/ 99447 w 111181"/>
                          <a:gd name="connsiteY9" fmla="*/ 18132 h 75715"/>
                          <a:gd name="connsiteX10" fmla="*/ 81398 w 111181"/>
                          <a:gd name="connsiteY10" fmla="*/ 30296 h 75715"/>
                          <a:gd name="connsiteX11" fmla="*/ 71837 w 111181"/>
                          <a:gd name="connsiteY11" fmla="*/ 34428 h 75715"/>
                          <a:gd name="connsiteX12" fmla="*/ 71740 w 111181"/>
                          <a:gd name="connsiteY12" fmla="*/ 34428 h 75715"/>
                          <a:gd name="connsiteX13" fmla="*/ 65105 w 111181"/>
                          <a:gd name="connsiteY13" fmla="*/ 36685 h 75715"/>
                          <a:gd name="connsiteX14" fmla="*/ 58146 w 111181"/>
                          <a:gd name="connsiteY14" fmla="*/ 38712 h 75715"/>
                          <a:gd name="connsiteX15" fmla="*/ 55545 w 111181"/>
                          <a:gd name="connsiteY15" fmla="*/ 39401 h 75715"/>
                          <a:gd name="connsiteX16" fmla="*/ 55186 w 111181"/>
                          <a:gd name="connsiteY16" fmla="*/ 39515 h 75715"/>
                          <a:gd name="connsiteX17" fmla="*/ 54764 w 111181"/>
                          <a:gd name="connsiteY17" fmla="*/ 39630 h 75715"/>
                          <a:gd name="connsiteX18" fmla="*/ 43869 w 111181"/>
                          <a:gd name="connsiteY18" fmla="*/ 42690 h 75715"/>
                          <a:gd name="connsiteX19" fmla="*/ 0 w 111181"/>
                          <a:gd name="connsiteY19" fmla="*/ 80331 h 75715"/>
                          <a:gd name="connsiteX20" fmla="*/ 39024 w 111181"/>
                          <a:gd name="connsiteY20" fmla="*/ 77156 h 75715"/>
                          <a:gd name="connsiteX21" fmla="*/ 64715 w 111181"/>
                          <a:gd name="connsiteY21" fmla="*/ 71953 h 75715"/>
                          <a:gd name="connsiteX22" fmla="*/ 70146 w 111181"/>
                          <a:gd name="connsiteY22" fmla="*/ 70385 h 75715"/>
                          <a:gd name="connsiteX23" fmla="*/ 70373 w 111181"/>
                          <a:gd name="connsiteY23" fmla="*/ 70309 h 75715"/>
                          <a:gd name="connsiteX24" fmla="*/ 70634 w 111181"/>
                          <a:gd name="connsiteY24" fmla="*/ 70233 h 75715"/>
                          <a:gd name="connsiteX25" fmla="*/ 73593 w 111181"/>
                          <a:gd name="connsiteY25" fmla="*/ 69238 h 75715"/>
                          <a:gd name="connsiteX26" fmla="*/ 89301 w 111181"/>
                          <a:gd name="connsiteY26" fmla="*/ 62850 h 75715"/>
                          <a:gd name="connsiteX27" fmla="*/ 111479 w 111181"/>
                          <a:gd name="connsiteY27" fmla="*/ 46171 h 75715"/>
                          <a:gd name="connsiteX28" fmla="*/ 114699 w 111181"/>
                          <a:gd name="connsiteY28" fmla="*/ 39936 h 75715"/>
                          <a:gd name="connsiteX29" fmla="*/ 115837 w 111181"/>
                          <a:gd name="connsiteY29" fmla="*/ 35078 h 75715"/>
                          <a:gd name="connsiteX30" fmla="*/ 116780 w 111181"/>
                          <a:gd name="connsiteY30" fmla="*/ 38521 h 75715"/>
                          <a:gd name="connsiteX31" fmla="*/ 112650 w 111181"/>
                          <a:gd name="connsiteY31" fmla="*/ 23335 h 75715"/>
                          <a:gd name="connsiteX32" fmla="*/ 112650 w 111181"/>
                          <a:gd name="connsiteY32" fmla="*/ 23372 h 75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11181" h="75715">
                            <a:moveTo>
                              <a:pt x="112650" y="23372"/>
                            </a:moveTo>
                            <a:cubicBezTo>
                              <a:pt x="111447" y="18897"/>
                              <a:pt x="110601" y="15378"/>
                              <a:pt x="109788" y="12394"/>
                            </a:cubicBezTo>
                            <a:cubicBezTo>
                              <a:pt x="109203" y="10252"/>
                              <a:pt x="108715" y="8530"/>
                              <a:pt x="108292" y="7039"/>
                            </a:cubicBezTo>
                            <a:cubicBezTo>
                              <a:pt x="108129" y="6427"/>
                              <a:pt x="107967" y="5853"/>
                              <a:pt x="107837" y="5356"/>
                            </a:cubicBezTo>
                            <a:lnTo>
                              <a:pt x="107642" y="4667"/>
                            </a:lnTo>
                            <a:cubicBezTo>
                              <a:pt x="106796" y="1645"/>
                              <a:pt x="106438" y="382"/>
                              <a:pt x="106308" y="0"/>
                            </a:cubicBezTo>
                            <a:cubicBezTo>
                              <a:pt x="106471" y="612"/>
                              <a:pt x="106959" y="2792"/>
                              <a:pt x="106503" y="5853"/>
                            </a:cubicBezTo>
                            <a:cubicBezTo>
                              <a:pt x="106406" y="6503"/>
                              <a:pt x="106276" y="7154"/>
                              <a:pt x="106081" y="7880"/>
                            </a:cubicBezTo>
                            <a:cubicBezTo>
                              <a:pt x="106081" y="7957"/>
                              <a:pt x="106081" y="7995"/>
                              <a:pt x="106048" y="8033"/>
                            </a:cubicBezTo>
                            <a:cubicBezTo>
                              <a:pt x="105235" y="10864"/>
                              <a:pt x="103479" y="14230"/>
                              <a:pt x="99447" y="18132"/>
                            </a:cubicBezTo>
                            <a:cubicBezTo>
                              <a:pt x="95739" y="21727"/>
                              <a:pt x="90081" y="25782"/>
                              <a:pt x="81398" y="30296"/>
                            </a:cubicBezTo>
                            <a:cubicBezTo>
                              <a:pt x="78601" y="31750"/>
                              <a:pt x="75382" y="33127"/>
                              <a:pt x="71837" y="34428"/>
                            </a:cubicBezTo>
                            <a:lnTo>
                              <a:pt x="71740" y="34428"/>
                            </a:lnTo>
                            <a:cubicBezTo>
                              <a:pt x="69658" y="35231"/>
                              <a:pt x="67414" y="35958"/>
                              <a:pt x="65105" y="36685"/>
                            </a:cubicBezTo>
                            <a:cubicBezTo>
                              <a:pt x="62862" y="37373"/>
                              <a:pt x="60552" y="38062"/>
                              <a:pt x="58146" y="38712"/>
                            </a:cubicBezTo>
                            <a:cubicBezTo>
                              <a:pt x="57301" y="38942"/>
                              <a:pt x="56422" y="39171"/>
                              <a:pt x="55545" y="39401"/>
                            </a:cubicBezTo>
                            <a:cubicBezTo>
                              <a:pt x="55414" y="39401"/>
                              <a:pt x="55317" y="39477"/>
                              <a:pt x="55186" y="39515"/>
                            </a:cubicBezTo>
                            <a:cubicBezTo>
                              <a:pt x="55057" y="39515"/>
                              <a:pt x="54894" y="39592"/>
                              <a:pt x="54764" y="39630"/>
                            </a:cubicBezTo>
                            <a:cubicBezTo>
                              <a:pt x="50699" y="40663"/>
                              <a:pt x="43869" y="42690"/>
                              <a:pt x="43869" y="42690"/>
                            </a:cubicBezTo>
                            <a:lnTo>
                              <a:pt x="0" y="80331"/>
                            </a:lnTo>
                            <a:cubicBezTo>
                              <a:pt x="0" y="80331"/>
                              <a:pt x="30341" y="78457"/>
                              <a:pt x="39024" y="77156"/>
                            </a:cubicBezTo>
                            <a:cubicBezTo>
                              <a:pt x="47707" y="75856"/>
                              <a:pt x="56325" y="74173"/>
                              <a:pt x="64715" y="71953"/>
                            </a:cubicBezTo>
                            <a:cubicBezTo>
                              <a:pt x="66504" y="71495"/>
                              <a:pt x="68325" y="70959"/>
                              <a:pt x="70146" y="70385"/>
                            </a:cubicBezTo>
                            <a:cubicBezTo>
                              <a:pt x="70211" y="70385"/>
                              <a:pt x="70308" y="70347"/>
                              <a:pt x="70373" y="70309"/>
                            </a:cubicBezTo>
                            <a:cubicBezTo>
                              <a:pt x="70471" y="70309"/>
                              <a:pt x="70569" y="70270"/>
                              <a:pt x="70634" y="70233"/>
                            </a:cubicBezTo>
                            <a:cubicBezTo>
                              <a:pt x="71609" y="69926"/>
                              <a:pt x="72585" y="69582"/>
                              <a:pt x="73593" y="69238"/>
                            </a:cubicBezTo>
                            <a:cubicBezTo>
                              <a:pt x="79057" y="67402"/>
                              <a:pt x="84455" y="65259"/>
                              <a:pt x="89301" y="62850"/>
                            </a:cubicBezTo>
                            <a:cubicBezTo>
                              <a:pt x="97203" y="58910"/>
                              <a:pt x="105820" y="53478"/>
                              <a:pt x="111479" y="46171"/>
                            </a:cubicBezTo>
                            <a:cubicBezTo>
                              <a:pt x="112942" y="44297"/>
                              <a:pt x="113983" y="41963"/>
                              <a:pt x="114699" y="39936"/>
                            </a:cubicBezTo>
                            <a:cubicBezTo>
                              <a:pt x="115577" y="37449"/>
                              <a:pt x="115934" y="35384"/>
                              <a:pt x="115837" y="35078"/>
                            </a:cubicBezTo>
                            <a:lnTo>
                              <a:pt x="116780" y="38521"/>
                            </a:lnTo>
                            <a:cubicBezTo>
                              <a:pt x="115252" y="32668"/>
                              <a:pt x="113788" y="27580"/>
                              <a:pt x="112650" y="23335"/>
                            </a:cubicBezTo>
                            <a:lnTo>
                              <a:pt x="112650" y="23372"/>
                            </a:lnTo>
                            <a:close/>
                          </a:path>
                        </a:pathLst>
                      </a:custGeom>
                      <a:solidFill>
                        <a:srgbClr val="E6E6E6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52" name="Полилиния: фигура 151">
                        <a:extLst>
                          <a:ext uri="{FF2B5EF4-FFF2-40B4-BE49-F238E27FC236}">
                            <a16:creationId xmlns:a16="http://schemas.microsoft.com/office/drawing/2014/main" id="{CB50D45B-775A-46B8-A625-4C4FC75F59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1624" y="1205355"/>
                        <a:ext cx="58517" cy="41299"/>
                      </a:xfrm>
                      <a:custGeom>
                        <a:avLst/>
                        <a:gdLst>
                          <a:gd name="connsiteX0" fmla="*/ 4358 w 58516"/>
                          <a:gd name="connsiteY0" fmla="*/ 29646 h 41299"/>
                          <a:gd name="connsiteX1" fmla="*/ 8488 w 58516"/>
                          <a:gd name="connsiteY1" fmla="*/ 44832 h 41299"/>
                          <a:gd name="connsiteX2" fmla="*/ 8651 w 58516"/>
                          <a:gd name="connsiteY2" fmla="*/ 45407 h 41299"/>
                          <a:gd name="connsiteX3" fmla="*/ 59479 w 58516"/>
                          <a:gd name="connsiteY3" fmla="*/ 31405 h 41299"/>
                          <a:gd name="connsiteX4" fmla="*/ 50959 w 58516"/>
                          <a:gd name="connsiteY4" fmla="*/ 0 h 41299"/>
                          <a:gd name="connsiteX5" fmla="*/ 0 w 58516"/>
                          <a:gd name="connsiteY5" fmla="*/ 13312 h 41299"/>
                          <a:gd name="connsiteX6" fmla="*/ 1496 w 58516"/>
                          <a:gd name="connsiteY6" fmla="*/ 18667 h 41299"/>
                          <a:gd name="connsiteX7" fmla="*/ 4358 w 58516"/>
                          <a:gd name="connsiteY7" fmla="*/ 29646 h 41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8516" h="41299">
                            <a:moveTo>
                              <a:pt x="4358" y="29646"/>
                            </a:moveTo>
                            <a:cubicBezTo>
                              <a:pt x="5496" y="33892"/>
                              <a:pt x="6959" y="39018"/>
                              <a:pt x="8488" y="44832"/>
                            </a:cubicBezTo>
                            <a:lnTo>
                              <a:pt x="8651" y="45407"/>
                            </a:lnTo>
                            <a:cubicBezTo>
                              <a:pt x="21724" y="40395"/>
                              <a:pt x="38374" y="35537"/>
                              <a:pt x="59479" y="31405"/>
                            </a:cubicBezTo>
                            <a:lnTo>
                              <a:pt x="50959" y="0"/>
                            </a:lnTo>
                            <a:cubicBezTo>
                              <a:pt x="28845" y="4246"/>
                              <a:pt x="12358" y="8798"/>
                              <a:pt x="0" y="13312"/>
                            </a:cubicBezTo>
                            <a:cubicBezTo>
                              <a:pt x="423" y="14804"/>
                              <a:pt x="911" y="16525"/>
                              <a:pt x="1496" y="18667"/>
                            </a:cubicBezTo>
                            <a:cubicBezTo>
                              <a:pt x="2309" y="21613"/>
                              <a:pt x="3187" y="25171"/>
                              <a:pt x="4358" y="29646"/>
                            </a:cubicBezTo>
                            <a:close/>
                          </a:path>
                        </a:pathLst>
                      </a:custGeom>
                      <a:solidFill>
                        <a:srgbClr val="E30613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53" name="Полилиния: фигура 152">
                        <a:extLst>
                          <a:ext uri="{FF2B5EF4-FFF2-40B4-BE49-F238E27FC236}">
                            <a16:creationId xmlns:a16="http://schemas.microsoft.com/office/drawing/2014/main" id="{96654D4D-8C68-48DA-BDE7-DBEF32D20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4649" y="1174447"/>
                        <a:ext cx="87775" cy="41299"/>
                      </a:xfrm>
                      <a:custGeom>
                        <a:avLst/>
                        <a:gdLst>
                          <a:gd name="connsiteX0" fmla="*/ 28618 w 87775"/>
                          <a:gd name="connsiteY0" fmla="*/ 29034 h 41299"/>
                          <a:gd name="connsiteX1" fmla="*/ 33398 w 87775"/>
                          <a:gd name="connsiteY1" fmla="*/ 33663 h 41299"/>
                          <a:gd name="connsiteX2" fmla="*/ 36292 w 87775"/>
                          <a:gd name="connsiteY2" fmla="*/ 41849 h 41299"/>
                          <a:gd name="connsiteX3" fmla="*/ 36487 w 87775"/>
                          <a:gd name="connsiteY3" fmla="*/ 42537 h 41299"/>
                          <a:gd name="connsiteX4" fmla="*/ 36943 w 87775"/>
                          <a:gd name="connsiteY4" fmla="*/ 44220 h 41299"/>
                          <a:gd name="connsiteX5" fmla="*/ 87902 w 87775"/>
                          <a:gd name="connsiteY5" fmla="*/ 30908 h 41299"/>
                          <a:gd name="connsiteX6" fmla="*/ 79869 w 87775"/>
                          <a:gd name="connsiteY6" fmla="*/ 0 h 41299"/>
                          <a:gd name="connsiteX7" fmla="*/ 79512 w 87775"/>
                          <a:gd name="connsiteY7" fmla="*/ 76 h 41299"/>
                          <a:gd name="connsiteX8" fmla="*/ 0 w 87775"/>
                          <a:gd name="connsiteY8" fmla="*/ 22913 h 41299"/>
                          <a:gd name="connsiteX9" fmla="*/ 28618 w 87775"/>
                          <a:gd name="connsiteY9" fmla="*/ 29034 h 41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7775" h="41299">
                            <a:moveTo>
                              <a:pt x="28618" y="29034"/>
                            </a:moveTo>
                            <a:cubicBezTo>
                              <a:pt x="31610" y="30870"/>
                              <a:pt x="32910" y="32859"/>
                              <a:pt x="33398" y="33663"/>
                            </a:cubicBezTo>
                            <a:cubicBezTo>
                              <a:pt x="33919" y="34542"/>
                              <a:pt x="35154" y="37450"/>
                              <a:pt x="36292" y="41849"/>
                            </a:cubicBezTo>
                            <a:lnTo>
                              <a:pt x="36487" y="42537"/>
                            </a:lnTo>
                            <a:cubicBezTo>
                              <a:pt x="36617" y="43034"/>
                              <a:pt x="36780" y="43608"/>
                              <a:pt x="36943" y="44220"/>
                            </a:cubicBezTo>
                            <a:cubicBezTo>
                              <a:pt x="49300" y="39706"/>
                              <a:pt x="65788" y="35154"/>
                              <a:pt x="87902" y="30908"/>
                            </a:cubicBezTo>
                            <a:lnTo>
                              <a:pt x="79869" y="0"/>
                            </a:lnTo>
                            <a:lnTo>
                              <a:pt x="79512" y="76"/>
                            </a:lnTo>
                            <a:cubicBezTo>
                              <a:pt x="40683" y="6924"/>
                              <a:pt x="21008" y="12011"/>
                              <a:pt x="0" y="22913"/>
                            </a:cubicBezTo>
                            <a:cubicBezTo>
                              <a:pt x="13723" y="22072"/>
                              <a:pt x="23219" y="25744"/>
                              <a:pt x="28618" y="29034"/>
                            </a:cubicBez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54" name="Полилиния: фигура 153">
                        <a:extLst>
                          <a:ext uri="{FF2B5EF4-FFF2-40B4-BE49-F238E27FC236}">
                            <a16:creationId xmlns:a16="http://schemas.microsoft.com/office/drawing/2014/main" id="{1CA8DAA1-3FE2-4A48-8F3A-B6855B5283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1414" y="1243225"/>
                        <a:ext cx="146292" cy="75715"/>
                      </a:xfrm>
                      <a:custGeom>
                        <a:avLst/>
                        <a:gdLst>
                          <a:gd name="connsiteX0" fmla="*/ 143121 w 146291"/>
                          <a:gd name="connsiteY0" fmla="*/ 23373 h 75715"/>
                          <a:gd name="connsiteX1" fmla="*/ 140259 w 146291"/>
                          <a:gd name="connsiteY1" fmla="*/ 12394 h 75715"/>
                          <a:gd name="connsiteX2" fmla="*/ 138764 w 146291"/>
                          <a:gd name="connsiteY2" fmla="*/ 7039 h 75715"/>
                          <a:gd name="connsiteX3" fmla="*/ 138308 w 146291"/>
                          <a:gd name="connsiteY3" fmla="*/ 5356 h 75715"/>
                          <a:gd name="connsiteX4" fmla="*/ 138113 w 146291"/>
                          <a:gd name="connsiteY4" fmla="*/ 4667 h 75715"/>
                          <a:gd name="connsiteX5" fmla="*/ 136780 w 146291"/>
                          <a:gd name="connsiteY5" fmla="*/ 0 h 75715"/>
                          <a:gd name="connsiteX6" fmla="*/ 136975 w 146291"/>
                          <a:gd name="connsiteY6" fmla="*/ 5853 h 75715"/>
                          <a:gd name="connsiteX7" fmla="*/ 136552 w 146291"/>
                          <a:gd name="connsiteY7" fmla="*/ 7881 h 75715"/>
                          <a:gd name="connsiteX8" fmla="*/ 136519 w 146291"/>
                          <a:gd name="connsiteY8" fmla="*/ 8033 h 75715"/>
                          <a:gd name="connsiteX9" fmla="*/ 129918 w 146291"/>
                          <a:gd name="connsiteY9" fmla="*/ 18132 h 75715"/>
                          <a:gd name="connsiteX10" fmla="*/ 111869 w 146291"/>
                          <a:gd name="connsiteY10" fmla="*/ 30296 h 75715"/>
                          <a:gd name="connsiteX11" fmla="*/ 102308 w 146291"/>
                          <a:gd name="connsiteY11" fmla="*/ 34428 h 75715"/>
                          <a:gd name="connsiteX12" fmla="*/ 102210 w 146291"/>
                          <a:gd name="connsiteY12" fmla="*/ 34428 h 75715"/>
                          <a:gd name="connsiteX13" fmla="*/ 82016 w 146291"/>
                          <a:gd name="connsiteY13" fmla="*/ 40740 h 75715"/>
                          <a:gd name="connsiteX14" fmla="*/ 23740 w 146291"/>
                          <a:gd name="connsiteY14" fmla="*/ 47816 h 75715"/>
                          <a:gd name="connsiteX15" fmla="*/ 22926 w 146291"/>
                          <a:gd name="connsiteY15" fmla="*/ 47931 h 75715"/>
                          <a:gd name="connsiteX16" fmla="*/ 0 w 146291"/>
                          <a:gd name="connsiteY16" fmla="*/ 67631 h 75715"/>
                          <a:gd name="connsiteX17" fmla="*/ 3967 w 146291"/>
                          <a:gd name="connsiteY17" fmla="*/ 82168 h 75715"/>
                          <a:gd name="connsiteX18" fmla="*/ 69528 w 146291"/>
                          <a:gd name="connsiteY18" fmla="*/ 77156 h 75715"/>
                          <a:gd name="connsiteX19" fmla="*/ 95219 w 146291"/>
                          <a:gd name="connsiteY19" fmla="*/ 71954 h 75715"/>
                          <a:gd name="connsiteX20" fmla="*/ 119804 w 146291"/>
                          <a:gd name="connsiteY20" fmla="*/ 62888 h 75715"/>
                          <a:gd name="connsiteX21" fmla="*/ 141983 w 146291"/>
                          <a:gd name="connsiteY21" fmla="*/ 46210 h 75715"/>
                          <a:gd name="connsiteX22" fmla="*/ 145203 w 146291"/>
                          <a:gd name="connsiteY22" fmla="*/ 39974 h 75715"/>
                          <a:gd name="connsiteX23" fmla="*/ 146341 w 146291"/>
                          <a:gd name="connsiteY23" fmla="*/ 35116 h 75715"/>
                          <a:gd name="connsiteX24" fmla="*/ 147284 w 146291"/>
                          <a:gd name="connsiteY24" fmla="*/ 38559 h 75715"/>
                          <a:gd name="connsiteX25" fmla="*/ 143153 w 146291"/>
                          <a:gd name="connsiteY25" fmla="*/ 23373 h 75715"/>
                          <a:gd name="connsiteX26" fmla="*/ 143121 w 146291"/>
                          <a:gd name="connsiteY26" fmla="*/ 23373 h 75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146291" h="75715">
                            <a:moveTo>
                              <a:pt x="143121" y="23373"/>
                            </a:moveTo>
                            <a:cubicBezTo>
                              <a:pt x="141918" y="18897"/>
                              <a:pt x="141073" y="15378"/>
                              <a:pt x="140259" y="12394"/>
                            </a:cubicBezTo>
                            <a:cubicBezTo>
                              <a:pt x="139674" y="10252"/>
                              <a:pt x="139186" y="8530"/>
                              <a:pt x="138764" y="7039"/>
                            </a:cubicBezTo>
                            <a:cubicBezTo>
                              <a:pt x="138601" y="6427"/>
                              <a:pt x="138438" y="5853"/>
                              <a:pt x="138308" y="5356"/>
                            </a:cubicBezTo>
                            <a:lnTo>
                              <a:pt x="138113" y="4667"/>
                            </a:lnTo>
                            <a:cubicBezTo>
                              <a:pt x="137267" y="1645"/>
                              <a:pt x="136910" y="383"/>
                              <a:pt x="136780" y="0"/>
                            </a:cubicBezTo>
                            <a:cubicBezTo>
                              <a:pt x="136942" y="612"/>
                              <a:pt x="137430" y="2793"/>
                              <a:pt x="136975" y="5853"/>
                            </a:cubicBezTo>
                            <a:cubicBezTo>
                              <a:pt x="136877" y="6503"/>
                              <a:pt x="136747" y="7154"/>
                              <a:pt x="136552" y="7881"/>
                            </a:cubicBezTo>
                            <a:cubicBezTo>
                              <a:pt x="136552" y="7957"/>
                              <a:pt x="136552" y="7995"/>
                              <a:pt x="136519" y="8033"/>
                            </a:cubicBezTo>
                            <a:cubicBezTo>
                              <a:pt x="135707" y="10864"/>
                              <a:pt x="133951" y="14230"/>
                              <a:pt x="129918" y="18132"/>
                            </a:cubicBezTo>
                            <a:cubicBezTo>
                              <a:pt x="126210" y="21728"/>
                              <a:pt x="120552" y="25782"/>
                              <a:pt x="111869" y="30296"/>
                            </a:cubicBezTo>
                            <a:cubicBezTo>
                              <a:pt x="109073" y="31750"/>
                              <a:pt x="105853" y="33128"/>
                              <a:pt x="102308" y="34428"/>
                            </a:cubicBezTo>
                            <a:lnTo>
                              <a:pt x="102210" y="34428"/>
                            </a:lnTo>
                            <a:cubicBezTo>
                              <a:pt x="95511" y="36953"/>
                              <a:pt x="90471" y="39018"/>
                              <a:pt x="82016" y="40740"/>
                            </a:cubicBezTo>
                            <a:cubicBezTo>
                              <a:pt x="58308" y="45598"/>
                              <a:pt x="27187" y="47396"/>
                              <a:pt x="23740" y="47816"/>
                            </a:cubicBezTo>
                            <a:cubicBezTo>
                              <a:pt x="23675" y="47816"/>
                              <a:pt x="22861" y="48045"/>
                              <a:pt x="22926" y="47931"/>
                            </a:cubicBezTo>
                            <a:lnTo>
                              <a:pt x="0" y="67631"/>
                            </a:lnTo>
                            <a:lnTo>
                              <a:pt x="3967" y="82168"/>
                            </a:lnTo>
                            <a:cubicBezTo>
                              <a:pt x="3967" y="82168"/>
                              <a:pt x="60845" y="78457"/>
                              <a:pt x="69528" y="77156"/>
                            </a:cubicBezTo>
                            <a:cubicBezTo>
                              <a:pt x="78211" y="75856"/>
                              <a:pt x="86829" y="74173"/>
                              <a:pt x="95219" y="71954"/>
                            </a:cubicBezTo>
                            <a:cubicBezTo>
                              <a:pt x="103609" y="69735"/>
                              <a:pt x="111934" y="66790"/>
                              <a:pt x="119804" y="62888"/>
                            </a:cubicBezTo>
                            <a:cubicBezTo>
                              <a:pt x="127869" y="58871"/>
                              <a:pt x="136097" y="53822"/>
                              <a:pt x="141983" y="46210"/>
                            </a:cubicBezTo>
                            <a:cubicBezTo>
                              <a:pt x="143447" y="44335"/>
                              <a:pt x="144487" y="42002"/>
                              <a:pt x="145203" y="39974"/>
                            </a:cubicBezTo>
                            <a:cubicBezTo>
                              <a:pt x="146080" y="37488"/>
                              <a:pt x="146438" y="35422"/>
                              <a:pt x="146341" y="35116"/>
                            </a:cubicBezTo>
                            <a:lnTo>
                              <a:pt x="147284" y="38559"/>
                            </a:lnTo>
                            <a:cubicBezTo>
                              <a:pt x="145755" y="32706"/>
                              <a:pt x="144292" y="27619"/>
                              <a:pt x="143153" y="23373"/>
                            </a:cubicBezTo>
                            <a:lnTo>
                              <a:pt x="143121" y="23373"/>
                            </a:lnTo>
                            <a:close/>
                          </a:path>
                        </a:pathLst>
                      </a:custGeom>
                      <a:solidFill>
                        <a:srgbClr val="005CA9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  <p:sp>
                    <p:nvSpPr>
                      <p:cNvPr id="155" name="Полилиния: фигура 154">
                        <a:extLst>
                          <a:ext uri="{FF2B5EF4-FFF2-40B4-BE49-F238E27FC236}">
                            <a16:creationId xmlns:a16="http://schemas.microsoft.com/office/drawing/2014/main" id="{81B908D2-8B7C-47A7-994B-AB3A21A6A5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5348" y="1275319"/>
                        <a:ext cx="146292" cy="75715"/>
                      </a:xfrm>
                      <a:custGeom>
                        <a:avLst/>
                        <a:gdLst>
                          <a:gd name="connsiteX0" fmla="*/ 147902 w 146291"/>
                          <a:gd name="connsiteY0" fmla="*/ 23373 h 75715"/>
                          <a:gd name="connsiteX1" fmla="*/ 145041 w 146291"/>
                          <a:gd name="connsiteY1" fmla="*/ 12394 h 75715"/>
                          <a:gd name="connsiteX2" fmla="*/ 143544 w 146291"/>
                          <a:gd name="connsiteY2" fmla="*/ 7039 h 75715"/>
                          <a:gd name="connsiteX3" fmla="*/ 143089 w 146291"/>
                          <a:gd name="connsiteY3" fmla="*/ 5356 h 75715"/>
                          <a:gd name="connsiteX4" fmla="*/ 142894 w 146291"/>
                          <a:gd name="connsiteY4" fmla="*/ 4667 h 75715"/>
                          <a:gd name="connsiteX5" fmla="*/ 141561 w 146291"/>
                          <a:gd name="connsiteY5" fmla="*/ 0 h 75715"/>
                          <a:gd name="connsiteX6" fmla="*/ 134309 w 146291"/>
                          <a:gd name="connsiteY6" fmla="*/ 18170 h 75715"/>
                          <a:gd name="connsiteX7" fmla="*/ 116618 w 146291"/>
                          <a:gd name="connsiteY7" fmla="*/ 30335 h 75715"/>
                          <a:gd name="connsiteX8" fmla="*/ 107057 w 146291"/>
                          <a:gd name="connsiteY8" fmla="*/ 34466 h 75715"/>
                          <a:gd name="connsiteX9" fmla="*/ 106959 w 146291"/>
                          <a:gd name="connsiteY9" fmla="*/ 34466 h 75715"/>
                          <a:gd name="connsiteX10" fmla="*/ 86764 w 146291"/>
                          <a:gd name="connsiteY10" fmla="*/ 40778 h 75715"/>
                          <a:gd name="connsiteX11" fmla="*/ 33139 w 146291"/>
                          <a:gd name="connsiteY11" fmla="*/ 47816 h 75715"/>
                          <a:gd name="connsiteX12" fmla="*/ 0 w 146291"/>
                          <a:gd name="connsiteY12" fmla="*/ 50112 h 75715"/>
                          <a:gd name="connsiteX13" fmla="*/ 4943 w 146291"/>
                          <a:gd name="connsiteY13" fmla="*/ 68396 h 75715"/>
                          <a:gd name="connsiteX14" fmla="*/ 8521 w 146291"/>
                          <a:gd name="connsiteY14" fmla="*/ 81517 h 75715"/>
                          <a:gd name="connsiteX15" fmla="*/ 74276 w 146291"/>
                          <a:gd name="connsiteY15" fmla="*/ 77195 h 75715"/>
                          <a:gd name="connsiteX16" fmla="*/ 99968 w 146291"/>
                          <a:gd name="connsiteY16" fmla="*/ 71992 h 75715"/>
                          <a:gd name="connsiteX17" fmla="*/ 124553 w 146291"/>
                          <a:gd name="connsiteY17" fmla="*/ 62926 h 75715"/>
                          <a:gd name="connsiteX18" fmla="*/ 146731 w 146291"/>
                          <a:gd name="connsiteY18" fmla="*/ 46248 h 75715"/>
                          <a:gd name="connsiteX19" fmla="*/ 149951 w 146291"/>
                          <a:gd name="connsiteY19" fmla="*/ 40013 h 75715"/>
                          <a:gd name="connsiteX20" fmla="*/ 151089 w 146291"/>
                          <a:gd name="connsiteY20" fmla="*/ 35155 h 75715"/>
                          <a:gd name="connsiteX21" fmla="*/ 147902 w 146291"/>
                          <a:gd name="connsiteY21" fmla="*/ 23373 h 75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46291" h="75715">
                            <a:moveTo>
                              <a:pt x="147902" y="23373"/>
                            </a:moveTo>
                            <a:cubicBezTo>
                              <a:pt x="146699" y="18897"/>
                              <a:pt x="145853" y="15378"/>
                              <a:pt x="145041" y="12394"/>
                            </a:cubicBezTo>
                            <a:cubicBezTo>
                              <a:pt x="144455" y="10252"/>
                              <a:pt x="143967" y="8530"/>
                              <a:pt x="143544" y="7039"/>
                            </a:cubicBezTo>
                            <a:cubicBezTo>
                              <a:pt x="143382" y="6427"/>
                              <a:pt x="143219" y="5853"/>
                              <a:pt x="143089" y="5356"/>
                            </a:cubicBezTo>
                            <a:lnTo>
                              <a:pt x="142894" y="4667"/>
                            </a:lnTo>
                            <a:cubicBezTo>
                              <a:pt x="142049" y="1645"/>
                              <a:pt x="141691" y="383"/>
                              <a:pt x="141561" y="0"/>
                            </a:cubicBezTo>
                            <a:cubicBezTo>
                              <a:pt x="143642" y="7192"/>
                              <a:pt x="138406" y="13848"/>
                              <a:pt x="134309" y="18170"/>
                            </a:cubicBezTo>
                            <a:cubicBezTo>
                              <a:pt x="130732" y="21919"/>
                              <a:pt x="125301" y="25821"/>
                              <a:pt x="116618" y="30335"/>
                            </a:cubicBezTo>
                            <a:cubicBezTo>
                              <a:pt x="113821" y="31789"/>
                              <a:pt x="110601" y="33165"/>
                              <a:pt x="107057" y="34466"/>
                            </a:cubicBezTo>
                            <a:lnTo>
                              <a:pt x="106959" y="34466"/>
                            </a:lnTo>
                            <a:cubicBezTo>
                              <a:pt x="100260" y="36991"/>
                              <a:pt x="95219" y="39057"/>
                              <a:pt x="86764" y="40778"/>
                            </a:cubicBezTo>
                            <a:cubicBezTo>
                              <a:pt x="63057" y="45636"/>
                              <a:pt x="36618" y="47396"/>
                              <a:pt x="33139" y="47816"/>
                            </a:cubicBezTo>
                            <a:cubicBezTo>
                              <a:pt x="33073" y="47816"/>
                              <a:pt x="4585" y="49806"/>
                              <a:pt x="0" y="50112"/>
                            </a:cubicBezTo>
                            <a:lnTo>
                              <a:pt x="4943" y="68396"/>
                            </a:lnTo>
                            <a:lnTo>
                              <a:pt x="8521" y="81517"/>
                            </a:lnTo>
                            <a:cubicBezTo>
                              <a:pt x="8521" y="81517"/>
                              <a:pt x="62406" y="79031"/>
                              <a:pt x="74276" y="77195"/>
                            </a:cubicBezTo>
                            <a:cubicBezTo>
                              <a:pt x="82959" y="75856"/>
                              <a:pt x="91577" y="74211"/>
                              <a:pt x="99968" y="71992"/>
                            </a:cubicBezTo>
                            <a:cubicBezTo>
                              <a:pt x="108358" y="69774"/>
                              <a:pt x="116683" y="66828"/>
                              <a:pt x="124553" y="62926"/>
                            </a:cubicBezTo>
                            <a:cubicBezTo>
                              <a:pt x="132618" y="58910"/>
                              <a:pt x="140845" y="53860"/>
                              <a:pt x="146731" y="46248"/>
                            </a:cubicBezTo>
                            <a:cubicBezTo>
                              <a:pt x="148195" y="44374"/>
                              <a:pt x="149236" y="42041"/>
                              <a:pt x="149951" y="40013"/>
                            </a:cubicBezTo>
                            <a:cubicBezTo>
                              <a:pt x="150829" y="37527"/>
                              <a:pt x="151187" y="35461"/>
                              <a:pt x="151089" y="35155"/>
                            </a:cubicBezTo>
                            <a:cubicBezTo>
                              <a:pt x="151089" y="35155"/>
                              <a:pt x="149040" y="27619"/>
                              <a:pt x="147902" y="23373"/>
                            </a:cubicBezTo>
                            <a:close/>
                          </a:path>
                        </a:pathLst>
                      </a:custGeom>
                      <a:solidFill>
                        <a:srgbClr val="E30613"/>
                      </a:solidFill>
                      <a:ln w="580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T Eesti Pro Display" panose="00000500000000000000" pitchFamily="50" charset="-52"/>
                          <a:cs typeface="GT Eesti Pro Display" panose="00000500000000000000" pitchFamily="50" charset="-52"/>
                        </a:endParaRPr>
                      </a:p>
                    </p:txBody>
                  </p:sp>
                </p:grpSp>
              </p:grpSp>
              <p:pic>
                <p:nvPicPr>
                  <p:cNvPr id="156" name="Рисунок 155">
                    <a:extLst>
                      <a:ext uri="{FF2B5EF4-FFF2-40B4-BE49-F238E27FC236}">
                        <a16:creationId xmlns:a16="http://schemas.microsoft.com/office/drawing/2014/main" id="{7A79DE40-47FF-4330-B85F-C3C95EA308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30468" y="3287489"/>
                    <a:ext cx="1406422" cy="791764"/>
                  </a:xfrm>
                  <a:prstGeom prst="rect">
                    <a:avLst/>
                  </a:prstGeom>
                </p:spPr>
              </p:pic>
              <p:sp>
                <p:nvSpPr>
                  <p:cNvPr id="157" name="Скругленный прямоугольник 27">
                    <a:extLst>
                      <a:ext uri="{FF2B5EF4-FFF2-40B4-BE49-F238E27FC236}">
                        <a16:creationId xmlns:a16="http://schemas.microsoft.com/office/drawing/2014/main" id="{DBC69AA3-5E61-41E8-8E4C-ECE2404B7E1C}"/>
                      </a:ext>
                    </a:extLst>
                  </p:cNvPr>
                  <p:cNvSpPr/>
                  <p:nvPr/>
                </p:nvSpPr>
                <p:spPr>
                  <a:xfrm>
                    <a:off x="4704218" y="3380720"/>
                    <a:ext cx="1032366" cy="594000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EE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olos Tex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5" name="Скругленный прямоугольник 26">
                  <a:extLst>
                    <a:ext uri="{FF2B5EF4-FFF2-40B4-BE49-F238E27FC236}">
                      <a16:creationId xmlns:a16="http://schemas.microsoft.com/office/drawing/2014/main" id="{2273FEF5-A52A-4F89-AD9B-D9027C72689E}"/>
                    </a:ext>
                  </a:extLst>
                </p:cNvPr>
                <p:cNvSpPr/>
                <p:nvPr/>
              </p:nvSpPr>
              <p:spPr>
                <a:xfrm>
                  <a:off x="4367213" y="1484313"/>
                  <a:ext cx="1035993" cy="594000"/>
                </a:xfrm>
                <a:prstGeom prst="roundRect">
                  <a:avLst/>
                </a:prstGeom>
                <a:noFill/>
                <a:ln w="19050">
                  <a:solidFill>
                    <a:srgbClr val="E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T Eesti Pro Display" panose="00000500000000000000" pitchFamily="50" charset="-52"/>
                    <a:cs typeface="GT Eesti Pro Display" panose="00000500000000000000" pitchFamily="50" charset="-52"/>
                  </a:endParaRPr>
                </a:p>
              </p:txBody>
            </p:sp>
          </p:grpSp>
          <p:sp>
            <p:nvSpPr>
              <p:cNvPr id="185" name="Скругленный прямоугольник 26">
                <a:extLst>
                  <a:ext uri="{FF2B5EF4-FFF2-40B4-BE49-F238E27FC236}">
                    <a16:creationId xmlns:a16="http://schemas.microsoft.com/office/drawing/2014/main" id="{2EC8C4D8-7D52-47F6-B767-75B377D3BEC1}"/>
                  </a:ext>
                </a:extLst>
              </p:cNvPr>
              <p:cNvSpPr/>
              <p:nvPr/>
            </p:nvSpPr>
            <p:spPr>
              <a:xfrm>
                <a:off x="4367213" y="5965035"/>
                <a:ext cx="1035993" cy="594000"/>
              </a:xfrm>
              <a:prstGeom prst="roundRect">
                <a:avLst/>
              </a:prstGeom>
              <a:noFill/>
              <a:ln w="19050">
                <a:solidFill>
                  <a:srgbClr val="E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endParaRPr>
              </a:p>
            </p:txBody>
          </p:sp>
          <p:pic>
            <p:nvPicPr>
              <p:cNvPr id="1034" name="Picture 10" descr="Начался набор в студенческий патриотический клуб «Я горжусь» — АГАТУ">
                <a:extLst>
                  <a:ext uri="{FF2B5EF4-FFF2-40B4-BE49-F238E27FC236}">
                    <a16:creationId xmlns:a16="http://schemas.microsoft.com/office/drawing/2014/main" id="{10317562-0142-4A1F-A42D-B970F7B0D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674" y="5986881"/>
                <a:ext cx="669557" cy="574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7" name="Прямоугольник 186">
                <a:extLst>
                  <a:ext uri="{FF2B5EF4-FFF2-40B4-BE49-F238E27FC236}">
                    <a16:creationId xmlns:a16="http://schemas.microsoft.com/office/drawing/2014/main" id="{C5356062-FF0B-4C84-A18E-DA5692376E58}"/>
                  </a:ext>
                </a:extLst>
              </p:cNvPr>
              <p:cNvSpPr/>
              <p:nvPr/>
            </p:nvSpPr>
            <p:spPr>
              <a:xfrm>
                <a:off x="5485781" y="6041351"/>
                <a:ext cx="270400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1100" dirty="0">
                    <a:solidFill>
                      <a:srgbClr val="000000"/>
                    </a:solidFill>
                    <a:latin typeface="GT Eesti Pro Display" panose="00000500000000000000" pitchFamily="50" charset="-52"/>
                    <a:cs typeface="GT Eesti Pro Display" panose="00000500000000000000" pitchFamily="50" charset="-52"/>
                  </a:rPr>
                  <a:t>Ассоциация студенческих патриотических клубов «Я горжусь»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T Eesti Pro Display" panose="00000500000000000000" pitchFamily="50" charset="-52"/>
                  <a:cs typeface="GT Eesti Pro Display" panose="00000500000000000000" pitchFamily="50" charset="-52"/>
                </a:endParaRPr>
              </a:p>
            </p:txBody>
          </p:sp>
        </p:grpSp>
        <p:sp>
          <p:nvSpPr>
            <p:cNvPr id="191" name="Скругленный прямоугольник 26">
              <a:extLst>
                <a:ext uri="{FF2B5EF4-FFF2-40B4-BE49-F238E27FC236}">
                  <a16:creationId xmlns:a16="http://schemas.microsoft.com/office/drawing/2014/main" id="{535E75AD-4B8C-4BC4-A427-111129B33D4C}"/>
                </a:ext>
              </a:extLst>
            </p:cNvPr>
            <p:cNvSpPr/>
            <p:nvPr/>
          </p:nvSpPr>
          <p:spPr>
            <a:xfrm>
              <a:off x="4367213" y="611050"/>
              <a:ext cx="1035993" cy="594000"/>
            </a:xfrm>
            <a:prstGeom prst="roundRect">
              <a:avLst/>
            </a:prstGeom>
            <a:noFill/>
            <a:ln w="19050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endParaRPr>
            </a:p>
          </p:txBody>
        </p:sp>
      </p:grpSp>
      <p:sp>
        <p:nvSpPr>
          <p:cNvPr id="193" name="Скругленный прямоугольник 15">
            <a:extLst>
              <a:ext uri="{FF2B5EF4-FFF2-40B4-BE49-F238E27FC236}">
                <a16:creationId xmlns:a16="http://schemas.microsoft.com/office/drawing/2014/main" id="{6E3DC4D6-C3B8-4ACC-9BB2-176C5942FBA5}"/>
              </a:ext>
            </a:extLst>
          </p:cNvPr>
          <p:cNvSpPr/>
          <p:nvPr/>
        </p:nvSpPr>
        <p:spPr>
          <a:xfrm>
            <a:off x="326888" y="6084750"/>
            <a:ext cx="594000" cy="594000"/>
          </a:xfrm>
          <a:prstGeom prst="round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B7AA7B7-1125-45AE-A468-5B5B888F6F06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59839" y="6117701"/>
            <a:ext cx="528097" cy="528097"/>
          </a:xfrm>
          <a:prstGeom prst="rect">
            <a:avLst/>
          </a:prstGeom>
        </p:spPr>
      </p:pic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B8535924-11F9-467F-936E-A27BDEAF62B9}"/>
              </a:ext>
            </a:extLst>
          </p:cNvPr>
          <p:cNvSpPr/>
          <p:nvPr/>
        </p:nvSpPr>
        <p:spPr>
          <a:xfrm>
            <a:off x="984932" y="6081668"/>
            <a:ext cx="29460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Общероссийская общественная организация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«Российский союз молодежи»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70B7A1A-4ACD-485F-B90C-D6B2ACDF698E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470908" y="679155"/>
            <a:ext cx="911797" cy="488764"/>
          </a:xfrm>
          <a:prstGeom prst="rect">
            <a:avLst/>
          </a:prstGeom>
        </p:spPr>
      </p:pic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BAE5ECEA-D151-464C-8C2E-1DCCC0AE8CF2}"/>
              </a:ext>
            </a:extLst>
          </p:cNvPr>
          <p:cNvSpPr/>
          <p:nvPr/>
        </p:nvSpPr>
        <p:spPr>
          <a:xfrm>
            <a:off x="5559116" y="777245"/>
            <a:ext cx="29460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Центр знаний «Машук»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A2680CA-608F-4698-B45E-998B550C66E9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640845" y="4473252"/>
            <a:ext cx="465448" cy="565520"/>
          </a:xfrm>
          <a:prstGeom prst="rect">
            <a:avLst/>
          </a:prstGeom>
        </p:spPr>
      </p:pic>
      <p:sp>
        <p:nvSpPr>
          <p:cNvPr id="196" name="Прямоугольник 195">
            <a:extLst>
              <a:ext uri="{FF2B5EF4-FFF2-40B4-BE49-F238E27FC236}">
                <a16:creationId xmlns:a16="http://schemas.microsoft.com/office/drawing/2014/main" id="{18F44AD7-88AE-4FF1-B27C-171F52310C44}"/>
              </a:ext>
            </a:extLst>
          </p:cNvPr>
          <p:cNvSpPr/>
          <p:nvPr/>
        </p:nvSpPr>
        <p:spPr>
          <a:xfrm>
            <a:off x="9455636" y="4513411"/>
            <a:ext cx="2220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Военный университет имени князя Александра Невского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E9E6B7F-DCA8-4C24-95B7-5412ED5FFA7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/>
          <a:srcRect l="24974" t="34364" r="23763" b="33883"/>
          <a:stretch/>
        </p:blipFill>
        <p:spPr>
          <a:xfrm>
            <a:off x="8465273" y="5287925"/>
            <a:ext cx="867264" cy="302169"/>
          </a:xfrm>
          <a:prstGeom prst="rect">
            <a:avLst/>
          </a:prstGeom>
        </p:spPr>
      </p:pic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09F8C196-8659-4264-81C9-F5138B6DE623}"/>
              </a:ext>
            </a:extLst>
          </p:cNvPr>
          <p:cNvSpPr/>
          <p:nvPr/>
        </p:nvSpPr>
        <p:spPr>
          <a:xfrm>
            <a:off x="9455636" y="5212566"/>
            <a:ext cx="2220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Российская академия образования</a:t>
            </a:r>
          </a:p>
        </p:txBody>
      </p:sp>
      <p:pic>
        <p:nvPicPr>
          <p:cNvPr id="1038" name="Picture 14" descr="От стратегических целей к практике: Центр «Вершина» в фокусе второго дня  стратегической сессии. Институт развития образования">
            <a:extLst>
              <a:ext uri="{FF2B5EF4-FFF2-40B4-BE49-F238E27FC236}">
                <a16:creationId xmlns:a16="http://schemas.microsoft.com/office/drawing/2014/main" id="{EB21F10F-381D-44DC-827B-5FCC17E84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6757" r="21675" b="10080"/>
          <a:stretch/>
        </p:blipFill>
        <p:spPr bwMode="auto">
          <a:xfrm>
            <a:off x="8484124" y="5843566"/>
            <a:ext cx="857839" cy="5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1221BEDB-716A-4FC3-95F5-A7592C58A1BC}"/>
              </a:ext>
            </a:extLst>
          </p:cNvPr>
          <p:cNvSpPr/>
          <p:nvPr/>
        </p:nvSpPr>
        <p:spPr>
          <a:xfrm>
            <a:off x="9455636" y="5874013"/>
            <a:ext cx="2220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dirty="0">
                <a:solidFill>
                  <a:srgbClr val="000000"/>
                </a:solidFill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Центр военно-патриотического воспитания «ВЕРШИНА»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T Eesti Pro Display" panose="00000500000000000000" pitchFamily="50" charset="-52"/>
              <a:cs typeface="GT Eesti Pro Display" panose="00000500000000000000" pitchFamily="5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E9D55-1017-DF9C-F953-2AC66C6729EF}"/>
              </a:ext>
            </a:extLst>
          </p:cNvPr>
          <p:cNvSpPr txBox="1"/>
          <p:nvPr/>
        </p:nvSpPr>
        <p:spPr>
          <a:xfrm>
            <a:off x="11716754" y="6407425"/>
            <a:ext cx="40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170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27322-1B91-9386-1B35-12C5C6DAA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" y="59701"/>
            <a:ext cx="12180888" cy="685313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673449E-9174-A207-F5FE-656004196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20277" r="39526"/>
          <a:stretch>
            <a:fillRect/>
          </a:stretch>
        </p:blipFill>
        <p:spPr>
          <a:xfrm>
            <a:off x="8716618" y="2941163"/>
            <a:ext cx="3475382" cy="3408581"/>
          </a:xfrm>
          <a:prstGeom prst="rect">
            <a:avLst/>
          </a:prstGeom>
        </p:spPr>
      </p:pic>
      <p:sp>
        <p:nvSpPr>
          <p:cNvPr id="44" name="Прямоугольник: скругленные углы 18">
            <a:extLst>
              <a:ext uri="{FF2B5EF4-FFF2-40B4-BE49-F238E27FC236}">
                <a16:creationId xmlns:a16="http://schemas.microsoft.com/office/drawing/2014/main" id="{FAF9D347-4B62-E622-CF33-9A70C6B227AE}"/>
              </a:ext>
            </a:extLst>
          </p:cNvPr>
          <p:cNvSpPr/>
          <p:nvPr/>
        </p:nvSpPr>
        <p:spPr>
          <a:xfrm>
            <a:off x="4677984" y="1267468"/>
            <a:ext cx="3872666" cy="5041257"/>
          </a:xfrm>
          <a:prstGeom prst="roundRect">
            <a:avLst>
              <a:gd name="adj" fmla="val 6772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18">
            <a:extLst>
              <a:ext uri="{FF2B5EF4-FFF2-40B4-BE49-F238E27FC236}">
                <a16:creationId xmlns:a16="http://schemas.microsoft.com/office/drawing/2014/main" id="{80730D9D-6C36-7F66-1F3C-5BF735DE4E3D}"/>
              </a:ext>
            </a:extLst>
          </p:cNvPr>
          <p:cNvSpPr/>
          <p:nvPr/>
        </p:nvSpPr>
        <p:spPr>
          <a:xfrm>
            <a:off x="515939" y="1267468"/>
            <a:ext cx="3872666" cy="5041257"/>
          </a:xfrm>
          <a:prstGeom prst="roundRect">
            <a:avLst>
              <a:gd name="adj" fmla="val 6772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64E4D68-FEA1-AF0B-7857-02F8C17D234C}"/>
              </a:ext>
            </a:extLst>
          </p:cNvPr>
          <p:cNvSpPr/>
          <p:nvPr/>
        </p:nvSpPr>
        <p:spPr>
          <a:xfrm>
            <a:off x="628543" y="1382233"/>
            <a:ext cx="3624277" cy="646330"/>
          </a:xfrm>
          <a:prstGeom prst="roundRect">
            <a:avLst>
              <a:gd name="adj" fmla="val 25547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84" y="246470"/>
            <a:ext cx="752114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b="1" dirty="0">
                <a:latin typeface="GT Eesti Pro Display Bold" charset="-52"/>
              </a:rPr>
              <a:t>КОНКУРС В ЦИФРАХ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186" y="1423921"/>
            <a:ext cx="157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-100" dirty="0">
                <a:solidFill>
                  <a:schemeClr val="bg1"/>
                </a:solidFill>
                <a:latin typeface="TT Norms Std Trl Cnd ExtraBold" panose="02000506030000020003" pitchFamily="50" charset="0"/>
              </a:rPr>
              <a:t>2024</a:t>
            </a:r>
            <a:endParaRPr lang="ru-RU" spc="-100" dirty="0">
              <a:solidFill>
                <a:schemeClr val="bg1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DA3817-D4D1-0BDD-EA71-801ED74D86D0}"/>
              </a:ext>
            </a:extLst>
          </p:cNvPr>
          <p:cNvSpPr txBox="1"/>
          <p:nvPr/>
        </p:nvSpPr>
        <p:spPr>
          <a:xfrm>
            <a:off x="955077" y="2311745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50 000</a:t>
            </a:r>
            <a:endParaRPr lang="ru-RU" sz="28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0F47F5-F48D-EB26-5A45-B2EA1C4D31BB}"/>
              </a:ext>
            </a:extLst>
          </p:cNvPr>
          <p:cNvSpPr txBox="1"/>
          <p:nvPr/>
        </p:nvSpPr>
        <p:spPr>
          <a:xfrm>
            <a:off x="5070131" y="2311745"/>
            <a:ext cx="1158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70 000</a:t>
            </a:r>
            <a:endParaRPr lang="ru-RU" sz="28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AF1EC3-0962-C2F6-361C-956BBEF28A39}"/>
              </a:ext>
            </a:extLst>
          </p:cNvPr>
          <p:cNvSpPr txBox="1"/>
          <p:nvPr/>
        </p:nvSpPr>
        <p:spPr>
          <a:xfrm>
            <a:off x="2306115" y="2387152"/>
            <a:ext cx="1079610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заявок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407A0E-13F8-0BFE-18B1-6A4A7D7D2530}"/>
              </a:ext>
            </a:extLst>
          </p:cNvPr>
          <p:cNvSpPr txBox="1"/>
          <p:nvPr/>
        </p:nvSpPr>
        <p:spPr>
          <a:xfrm>
            <a:off x="6354842" y="2388689"/>
            <a:ext cx="1079610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заявок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5FD405-318C-C86C-EDC2-4F8978112663}"/>
              </a:ext>
            </a:extLst>
          </p:cNvPr>
          <p:cNvSpPr txBox="1"/>
          <p:nvPr/>
        </p:nvSpPr>
        <p:spPr>
          <a:xfrm>
            <a:off x="955077" y="3357621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400</a:t>
            </a:r>
            <a:endParaRPr lang="ru-RU" sz="28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913C7E-0033-77FE-7616-629A2DF31FFE}"/>
              </a:ext>
            </a:extLst>
          </p:cNvPr>
          <p:cNvSpPr txBox="1"/>
          <p:nvPr/>
        </p:nvSpPr>
        <p:spPr>
          <a:xfrm>
            <a:off x="955077" y="4403497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100</a:t>
            </a:r>
            <a:endParaRPr lang="ru-RU" sz="28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6855CA-88D8-8E80-0E67-C0B7CED5C6FD}"/>
              </a:ext>
            </a:extLst>
          </p:cNvPr>
          <p:cNvSpPr txBox="1"/>
          <p:nvPr/>
        </p:nvSpPr>
        <p:spPr>
          <a:xfrm>
            <a:off x="1726807" y="3445198"/>
            <a:ext cx="1712280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финалистов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7C8455-979E-1D8A-9DC3-1B20696C4A1D}"/>
              </a:ext>
            </a:extLst>
          </p:cNvPr>
          <p:cNvSpPr txBox="1"/>
          <p:nvPr/>
        </p:nvSpPr>
        <p:spPr>
          <a:xfrm>
            <a:off x="1636654" y="4480441"/>
            <a:ext cx="2116855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победителей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6266CAD-82B3-C487-50BC-1D4C78C1E0CD}"/>
              </a:ext>
            </a:extLst>
          </p:cNvPr>
          <p:cNvSpPr/>
          <p:nvPr/>
        </p:nvSpPr>
        <p:spPr>
          <a:xfrm>
            <a:off x="4775807" y="1382233"/>
            <a:ext cx="3624277" cy="646330"/>
          </a:xfrm>
          <a:prstGeom prst="roundRect">
            <a:avLst>
              <a:gd name="adj" fmla="val 25547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47CCD-04BA-7279-51A3-6AA6BEC5B203}"/>
              </a:ext>
            </a:extLst>
          </p:cNvPr>
          <p:cNvSpPr txBox="1"/>
          <p:nvPr/>
        </p:nvSpPr>
        <p:spPr>
          <a:xfrm>
            <a:off x="5478799" y="1390585"/>
            <a:ext cx="221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-100" dirty="0">
                <a:solidFill>
                  <a:schemeClr val="bg1"/>
                </a:solidFill>
                <a:latin typeface="TT Norms Std Trl Cnd ExtraBold" panose="02000506030000020003" pitchFamily="50" charset="0"/>
              </a:rPr>
              <a:t>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F5AF5E-D8E0-AE7E-4784-2480BD8861C8}"/>
              </a:ext>
            </a:extLst>
          </p:cNvPr>
          <p:cNvSpPr txBox="1"/>
          <p:nvPr/>
        </p:nvSpPr>
        <p:spPr>
          <a:xfrm>
            <a:off x="5070131" y="3047327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2000</a:t>
            </a:r>
            <a:endParaRPr lang="ru-RU" sz="28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E9175B-8843-125F-D87F-81B0D4DA4D32}"/>
              </a:ext>
            </a:extLst>
          </p:cNvPr>
          <p:cNvSpPr txBox="1"/>
          <p:nvPr/>
        </p:nvSpPr>
        <p:spPr>
          <a:xfrm>
            <a:off x="5070131" y="3782909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400</a:t>
            </a:r>
            <a:endParaRPr lang="ru-RU" sz="28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D1A5EC-39D2-A207-931F-16350BAFFA47}"/>
              </a:ext>
            </a:extLst>
          </p:cNvPr>
          <p:cNvSpPr txBox="1"/>
          <p:nvPr/>
        </p:nvSpPr>
        <p:spPr>
          <a:xfrm>
            <a:off x="5070131" y="4518491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100</a:t>
            </a:r>
            <a:endParaRPr lang="ru-RU" sz="28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ED0D0F-F86C-CE5A-6669-21617510080D}"/>
              </a:ext>
            </a:extLst>
          </p:cNvPr>
          <p:cNvSpPr txBox="1"/>
          <p:nvPr/>
        </p:nvSpPr>
        <p:spPr>
          <a:xfrm>
            <a:off x="5841459" y="3856661"/>
            <a:ext cx="1712280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финалистов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597548-4486-4691-29A5-55242E1B0CEE}"/>
              </a:ext>
            </a:extLst>
          </p:cNvPr>
          <p:cNvSpPr txBox="1"/>
          <p:nvPr/>
        </p:nvSpPr>
        <p:spPr>
          <a:xfrm>
            <a:off x="5764185" y="4590648"/>
            <a:ext cx="2116855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победителей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DE90D1-4052-083C-6FEC-5D41C5BBEEB2}"/>
              </a:ext>
            </a:extLst>
          </p:cNvPr>
          <p:cNvSpPr txBox="1"/>
          <p:nvPr/>
        </p:nvSpPr>
        <p:spPr>
          <a:xfrm>
            <a:off x="6062527" y="3122675"/>
            <a:ext cx="2003193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полуфиналистов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655AB1-E115-E1F0-7927-17730B811444}"/>
              </a:ext>
            </a:extLst>
          </p:cNvPr>
          <p:cNvSpPr txBox="1"/>
          <p:nvPr/>
        </p:nvSpPr>
        <p:spPr>
          <a:xfrm>
            <a:off x="970691" y="5626400"/>
            <a:ext cx="2238113" cy="376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возраст участников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A368FD-F0B7-9C39-9380-D3F59F3739DE}"/>
              </a:ext>
            </a:extLst>
          </p:cNvPr>
          <p:cNvSpPr txBox="1"/>
          <p:nvPr/>
        </p:nvSpPr>
        <p:spPr>
          <a:xfrm>
            <a:off x="955077" y="525407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от 16 до 78 лет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A371EE-9788-E7B3-B793-317D6AF4FF16}"/>
              </a:ext>
            </a:extLst>
          </p:cNvPr>
          <p:cNvSpPr txBox="1"/>
          <p:nvPr/>
        </p:nvSpPr>
        <p:spPr>
          <a:xfrm>
            <a:off x="5080293" y="5626400"/>
            <a:ext cx="2238113" cy="376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возраст участников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723056-68F3-BC84-5BCB-C44A1E832BF8}"/>
              </a:ext>
            </a:extLst>
          </p:cNvPr>
          <p:cNvSpPr txBox="1"/>
          <p:nvPr/>
        </p:nvSpPr>
        <p:spPr>
          <a:xfrm>
            <a:off x="5070131" y="5254074"/>
            <a:ext cx="212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от 16 до 87 лет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3F387-CFAB-0D1E-0502-31227C697D7A}"/>
              </a:ext>
            </a:extLst>
          </p:cNvPr>
          <p:cNvSpPr txBox="1"/>
          <p:nvPr/>
        </p:nvSpPr>
        <p:spPr>
          <a:xfrm>
            <a:off x="745296" y="2355144"/>
            <a:ext cx="242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&gt;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79443-4525-FF70-6308-05E5EEF6F67B}"/>
              </a:ext>
            </a:extLst>
          </p:cNvPr>
          <p:cNvSpPr txBox="1"/>
          <p:nvPr/>
        </p:nvSpPr>
        <p:spPr>
          <a:xfrm>
            <a:off x="4835852" y="2351679"/>
            <a:ext cx="242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&gt;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4DD854-CBB5-4EA9-1B35-0FBA40278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75" y="1253921"/>
            <a:ext cx="3475382" cy="2316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956EDB-6D4F-A22A-BBF8-2EAF84F10AD6}"/>
              </a:ext>
            </a:extLst>
          </p:cNvPr>
          <p:cNvSpPr txBox="1"/>
          <p:nvPr/>
        </p:nvSpPr>
        <p:spPr>
          <a:xfrm>
            <a:off x="11716754" y="6407425"/>
            <a:ext cx="40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322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991B1-3685-D6B5-94EF-B9A9CA6C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ED123-9715-02FA-1ADD-5755B3B5A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" y="59701"/>
            <a:ext cx="12180888" cy="6853130"/>
          </a:xfrm>
          <a:prstGeom prst="rect">
            <a:avLst/>
          </a:prstGeom>
        </p:spPr>
      </p:pic>
      <p:sp>
        <p:nvSpPr>
          <p:cNvPr id="43" name="Прямоугольник: скругленные углы 18">
            <a:extLst>
              <a:ext uri="{FF2B5EF4-FFF2-40B4-BE49-F238E27FC236}">
                <a16:creationId xmlns:a16="http://schemas.microsoft.com/office/drawing/2014/main" id="{5F4A799C-A2D7-18A6-2B95-1D7D68E6D4A2}"/>
              </a:ext>
            </a:extLst>
          </p:cNvPr>
          <p:cNvSpPr/>
          <p:nvPr/>
        </p:nvSpPr>
        <p:spPr>
          <a:xfrm>
            <a:off x="515938" y="1267468"/>
            <a:ext cx="5799603" cy="5041257"/>
          </a:xfrm>
          <a:prstGeom prst="roundRect">
            <a:avLst>
              <a:gd name="adj" fmla="val 445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7077B-FDAB-8C58-879D-1F469ED78C69}"/>
              </a:ext>
            </a:extLst>
          </p:cNvPr>
          <p:cNvSpPr txBox="1"/>
          <p:nvPr/>
        </p:nvSpPr>
        <p:spPr>
          <a:xfrm>
            <a:off x="402284" y="323958"/>
            <a:ext cx="752114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dirty="0">
                <a:latin typeface="GT Eesti Pro Display" charset="-52"/>
              </a:rPr>
              <a:t>ФИНАЛИСТЫ 2025 ГОДА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31B87-7E60-09B7-679C-70FC8D84A1AB}"/>
              </a:ext>
            </a:extLst>
          </p:cNvPr>
          <p:cNvSpPr txBox="1"/>
          <p:nvPr/>
        </p:nvSpPr>
        <p:spPr>
          <a:xfrm>
            <a:off x="601015" y="2270873"/>
            <a:ext cx="777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DAF57-906B-D29D-514B-419B830767EF}"/>
              </a:ext>
            </a:extLst>
          </p:cNvPr>
          <p:cNvSpPr txBox="1"/>
          <p:nvPr/>
        </p:nvSpPr>
        <p:spPr>
          <a:xfrm>
            <a:off x="1429335" y="2317011"/>
            <a:ext cx="477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Участников специальной военной операции (48 кавалеров ордена Мужества, </a:t>
            </a:r>
            <a:b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9 обладателей Георгиевских крестов, </a:t>
            </a:r>
            <a:b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42 – награждены медалью «За отвагу»)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A63F1-3335-45E1-F381-5D7578AF7C4A}"/>
              </a:ext>
            </a:extLst>
          </p:cNvPr>
          <p:cNvSpPr txBox="1"/>
          <p:nvPr/>
        </p:nvSpPr>
        <p:spPr>
          <a:xfrm>
            <a:off x="1402671" y="4421078"/>
            <a:ext cx="4705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Представителей отдаленных </a:t>
            </a:r>
            <a:b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и малонаселенных регионов (Ненецкий автономный округ, Чукотский автономный округ, Магаданская область, Еврейская автономная область)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2D4556-C383-E18E-8558-9922709EB6D2}"/>
              </a:ext>
            </a:extLst>
          </p:cNvPr>
          <p:cNvSpPr txBox="1"/>
          <p:nvPr/>
        </p:nvSpPr>
        <p:spPr>
          <a:xfrm>
            <a:off x="1427585" y="1677259"/>
            <a:ext cx="447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Сотрудников силовых ведомств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AF390A-F371-117D-E4B6-2D3E35A9A754}"/>
              </a:ext>
            </a:extLst>
          </p:cNvPr>
          <p:cNvSpPr txBox="1"/>
          <p:nvPr/>
        </p:nvSpPr>
        <p:spPr>
          <a:xfrm>
            <a:off x="617714" y="1477063"/>
            <a:ext cx="769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97A41-818F-94CC-830E-F097262070F7}"/>
              </a:ext>
            </a:extLst>
          </p:cNvPr>
          <p:cNvSpPr txBox="1"/>
          <p:nvPr/>
        </p:nvSpPr>
        <p:spPr>
          <a:xfrm>
            <a:off x="11716754" y="6407425"/>
            <a:ext cx="40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31B87-7E60-09B7-679C-70FC8D84A1AB}"/>
              </a:ext>
            </a:extLst>
          </p:cNvPr>
          <p:cNvSpPr txBox="1"/>
          <p:nvPr/>
        </p:nvSpPr>
        <p:spPr>
          <a:xfrm>
            <a:off x="753415" y="4278708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A63F1-3335-45E1-F381-5D7578AF7C4A}"/>
              </a:ext>
            </a:extLst>
          </p:cNvPr>
          <p:cNvSpPr txBox="1"/>
          <p:nvPr/>
        </p:nvSpPr>
        <p:spPr>
          <a:xfrm>
            <a:off x="1421904" y="3623569"/>
            <a:ext cx="461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Представители из Донецкой и Луганской народных республик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31B87-7E60-09B7-679C-70FC8D84A1AB}"/>
              </a:ext>
            </a:extLst>
          </p:cNvPr>
          <p:cNvSpPr txBox="1"/>
          <p:nvPr/>
        </p:nvSpPr>
        <p:spPr>
          <a:xfrm>
            <a:off x="746016" y="3534463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577" y="2027276"/>
            <a:ext cx="5539563" cy="323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348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991B1-3685-D6B5-94EF-B9A9CA6C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ED123-9715-02FA-1ADD-5755B3B5A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" y="59701"/>
            <a:ext cx="12180888" cy="68531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FFDB9-273D-9FE8-9B2A-0131B43B5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t="14344" r="26641" b="13690"/>
          <a:stretch>
            <a:fillRect/>
          </a:stretch>
        </p:blipFill>
        <p:spPr>
          <a:xfrm>
            <a:off x="6483443" y="1276341"/>
            <a:ext cx="5307040" cy="5041257"/>
          </a:xfrm>
          <a:prstGeom prst="rect">
            <a:avLst/>
          </a:prstGeom>
        </p:spPr>
      </p:pic>
      <p:sp>
        <p:nvSpPr>
          <p:cNvPr id="43" name="Прямоугольник: скругленные углы 18">
            <a:extLst>
              <a:ext uri="{FF2B5EF4-FFF2-40B4-BE49-F238E27FC236}">
                <a16:creationId xmlns:a16="http://schemas.microsoft.com/office/drawing/2014/main" id="{5F4A799C-A2D7-18A6-2B95-1D7D68E6D4A2}"/>
              </a:ext>
            </a:extLst>
          </p:cNvPr>
          <p:cNvSpPr/>
          <p:nvPr/>
        </p:nvSpPr>
        <p:spPr>
          <a:xfrm>
            <a:off x="515938" y="1267468"/>
            <a:ext cx="5799603" cy="5041257"/>
          </a:xfrm>
          <a:prstGeom prst="roundRect">
            <a:avLst>
              <a:gd name="adj" fmla="val 445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7077B-FDAB-8C58-879D-1F469ED78C69}"/>
              </a:ext>
            </a:extLst>
          </p:cNvPr>
          <p:cNvSpPr txBox="1"/>
          <p:nvPr/>
        </p:nvSpPr>
        <p:spPr>
          <a:xfrm>
            <a:off x="402284" y="359468"/>
            <a:ext cx="752114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dirty="0">
                <a:latin typeface="GT Eesti Pro Display" charset="-52"/>
              </a:rPr>
              <a:t>ИТОГИ 2025 ГОДА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31B87-7E60-09B7-679C-70FC8D84A1AB}"/>
              </a:ext>
            </a:extLst>
          </p:cNvPr>
          <p:cNvSpPr txBox="1"/>
          <p:nvPr/>
        </p:nvSpPr>
        <p:spPr>
          <a:xfrm>
            <a:off x="1036021" y="2634854"/>
            <a:ext cx="697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53</a:t>
            </a:r>
            <a:endParaRPr lang="ru-RU" sz="44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DAF57-906B-D29D-514B-419B830767EF}"/>
              </a:ext>
            </a:extLst>
          </p:cNvPr>
          <p:cNvSpPr txBox="1"/>
          <p:nvPr/>
        </p:nvSpPr>
        <p:spPr>
          <a:xfrm>
            <a:off x="1901102" y="2696408"/>
            <a:ext cx="436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победителя конкурса 2024 года вошли </a:t>
            </a:r>
            <a:b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 состав экспертного сообщества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59D098-D4E3-B58A-A5E4-DB5BB76A5F7E}"/>
              </a:ext>
            </a:extLst>
          </p:cNvPr>
          <p:cNvSpPr txBox="1"/>
          <p:nvPr/>
        </p:nvSpPr>
        <p:spPr>
          <a:xfrm>
            <a:off x="1036021" y="3778399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25</a:t>
            </a:r>
            <a:endParaRPr lang="ru-RU" sz="44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A63F1-3335-45E1-F381-5D7578AF7C4A}"/>
              </a:ext>
            </a:extLst>
          </p:cNvPr>
          <p:cNvSpPr txBox="1"/>
          <p:nvPr/>
        </p:nvSpPr>
        <p:spPr>
          <a:xfrm>
            <a:off x="1901102" y="3625402"/>
            <a:ext cx="53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победителей и финалистов конкурса </a:t>
            </a:r>
          </a:p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стали соорганизаторами </a:t>
            </a:r>
            <a:b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Всероссийского патриотического </a:t>
            </a:r>
            <a:b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форума в 9 регионах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2D4556-C383-E18E-8558-9922709EB6D2}"/>
              </a:ext>
            </a:extLst>
          </p:cNvPr>
          <p:cNvSpPr txBox="1"/>
          <p:nvPr/>
        </p:nvSpPr>
        <p:spPr>
          <a:xfrm>
            <a:off x="2398558" y="1535960"/>
            <a:ext cx="400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уникальных проектов представлены участниками конкурса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AF390A-F371-117D-E4B6-2D3E35A9A754}"/>
              </a:ext>
            </a:extLst>
          </p:cNvPr>
          <p:cNvSpPr txBox="1"/>
          <p:nvPr/>
        </p:nvSpPr>
        <p:spPr>
          <a:xfrm>
            <a:off x="617714" y="1477063"/>
            <a:ext cx="1612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00" dirty="0">
                <a:solidFill>
                  <a:srgbClr val="C00000"/>
                </a:solidFill>
                <a:latin typeface="TT Norms Std Trl Cnd ExtraBold" panose="02000506030000020003" pitchFamily="50" charset="0"/>
              </a:rPr>
              <a:t>&gt;  400 </a:t>
            </a:r>
            <a:endParaRPr lang="ru-RU" sz="4400" spc="-100" dirty="0">
              <a:solidFill>
                <a:srgbClr val="C00000"/>
              </a:solidFill>
              <a:latin typeface="TT Norms Std Trl Cnd ExtraBold" panose="0200050603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278A7-44CA-62CE-AE6E-298065D7EBB0}"/>
              </a:ext>
            </a:extLst>
          </p:cNvPr>
          <p:cNvSpPr txBox="1"/>
          <p:nvPr/>
        </p:nvSpPr>
        <p:spPr>
          <a:xfrm>
            <a:off x="611026" y="5078861"/>
            <a:ext cx="55944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* Конкурс включен в Комплекс мер по патриотическому </a:t>
            </a:r>
            <a:b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воспитанию и духовно-нравственному воспитанию молодежи </a:t>
            </a:r>
            <a:b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в Российской Федерации до 2028 года, утвержденного </a:t>
            </a:r>
            <a:b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</a:br>
            <a:r>
              <a:rPr lang="ru-RU" sz="1400" dirty="0">
                <a:latin typeface="GT Eesti Pro Display" panose="00000500000000000000" pitchFamily="50" charset="-52"/>
                <a:cs typeface="GT Eesti Pro Display" panose="00000500000000000000" pitchFamily="50" charset="-52"/>
              </a:rPr>
              <a:t>Правительством Российской Федерации от 23 октября 2025 г. №2970-р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97A41-818F-94CC-830E-F097262070F7}"/>
              </a:ext>
            </a:extLst>
          </p:cNvPr>
          <p:cNvSpPr txBox="1"/>
          <p:nvPr/>
        </p:nvSpPr>
        <p:spPr>
          <a:xfrm>
            <a:off x="11716754" y="6407425"/>
            <a:ext cx="40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4348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6853130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77ADD15-A674-A41E-A1F0-F047A607ABE5}"/>
              </a:ext>
            </a:extLst>
          </p:cNvPr>
          <p:cNvGrpSpPr/>
          <p:nvPr/>
        </p:nvGrpSpPr>
        <p:grpSpPr>
          <a:xfrm>
            <a:off x="514903" y="1830708"/>
            <a:ext cx="6109634" cy="4132874"/>
            <a:chOff x="514902" y="1830708"/>
            <a:chExt cx="6838741" cy="413287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14902" y="4458752"/>
              <a:ext cx="572659" cy="572660"/>
              <a:chOff x="6203233" y="3704625"/>
              <a:chExt cx="722469" cy="722469"/>
            </a:xfrm>
          </p:grpSpPr>
          <p:sp>
            <p:nvSpPr>
              <p:cNvPr id="22" name="Прямоугольник: скругленные углы 21"/>
              <p:cNvSpPr/>
              <p:nvPr/>
            </p:nvSpPr>
            <p:spPr>
              <a:xfrm>
                <a:off x="6203233" y="3704625"/>
                <a:ext cx="722469" cy="7224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77800" sx="102000" sy="102000" algn="ctr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/>
                  </a:solidFill>
                  <a:latin typeface="GT Eesti Pro Display" panose="00000500000000000000" pitchFamily="50" charset="-52"/>
                  <a:cs typeface="GT Eesti Pro Display" panose="00000500000000000000" pitchFamily="50" charset="-52"/>
                </a:endParaRPr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8089" y="3838866"/>
                <a:ext cx="456810" cy="456810"/>
              </a:xfrm>
              <a:prstGeom prst="rect">
                <a:avLst/>
              </a:prstGeom>
            </p:spPr>
          </p:pic>
        </p:grpSp>
        <p:grpSp>
          <p:nvGrpSpPr>
            <p:cNvPr id="44" name="Группа 43"/>
            <p:cNvGrpSpPr/>
            <p:nvPr/>
          </p:nvGrpSpPr>
          <p:grpSpPr>
            <a:xfrm>
              <a:off x="514902" y="5317251"/>
              <a:ext cx="6388148" cy="646331"/>
              <a:chOff x="6860742" y="4615252"/>
              <a:chExt cx="6388148" cy="64633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626203" y="4615252"/>
                <a:ext cx="562268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GT Eesti Pro Display" panose="00000500000000000000" pitchFamily="50" charset="-52"/>
                    <a:ea typeface="Jost Light" pitchFamily="2" charset="-52"/>
                    <a:cs typeface="GT Eesti Pro Display" panose="00000500000000000000" pitchFamily="50" charset="-52"/>
                  </a:rPr>
                  <a:t>Присоединиться к сообществу единомышленников</a:t>
                </a:r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6860742" y="4636728"/>
                <a:ext cx="572660" cy="572660"/>
                <a:chOff x="6688977" y="4549229"/>
                <a:chExt cx="722469" cy="722469"/>
              </a:xfrm>
            </p:grpSpPr>
            <p:sp>
              <p:nvSpPr>
                <p:cNvPr id="19" name="Прямоугольник: скругленные углы 18"/>
                <p:cNvSpPr/>
                <p:nvPr/>
              </p:nvSpPr>
              <p:spPr>
                <a:xfrm>
                  <a:off x="6688977" y="4549229"/>
                  <a:ext cx="722469" cy="72246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sx="102000" sy="102000" algn="ctr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  <a:latin typeface="GT Eesti Pro Display" panose="00000500000000000000" pitchFamily="50" charset="-52"/>
                    <a:cs typeface="GT Eesti Pro Display" panose="00000500000000000000" pitchFamily="50" charset="-52"/>
                  </a:endParaRPr>
                </a:p>
              </p:txBody>
            </p:sp>
            <p:pic>
              <p:nvPicPr>
                <p:cNvPr id="40" name="Рисунок 3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1652" y="4672141"/>
                  <a:ext cx="476540" cy="4765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Группа 7"/>
            <p:cNvGrpSpPr/>
            <p:nvPr/>
          </p:nvGrpSpPr>
          <p:grpSpPr>
            <a:xfrm>
              <a:off x="514902" y="3600254"/>
              <a:ext cx="6292007" cy="572660"/>
              <a:chOff x="6860742" y="3096246"/>
              <a:chExt cx="6292007" cy="57266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603483" y="3162357"/>
                <a:ext cx="5549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GT Eesti Pro Display" panose="00000500000000000000" pitchFamily="50" charset="-52"/>
                    <a:ea typeface="Jost Light" pitchFamily="2" charset="-52"/>
                    <a:cs typeface="GT Eesti Pro Display" panose="00000500000000000000" pitchFamily="50" charset="-52"/>
                  </a:rPr>
                  <a:t>Обмен опытом и лучшими практиками </a:t>
                </a: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6860742" y="3096246"/>
                <a:ext cx="572660" cy="572660"/>
                <a:chOff x="6633644" y="2831338"/>
                <a:chExt cx="722469" cy="722469"/>
              </a:xfrm>
            </p:grpSpPr>
            <p:sp>
              <p:nvSpPr>
                <p:cNvPr id="6" name="Прямоугольник: скругленные углы 5"/>
                <p:cNvSpPr/>
                <p:nvPr/>
              </p:nvSpPr>
              <p:spPr>
                <a:xfrm>
                  <a:off x="6633644" y="2831338"/>
                  <a:ext cx="722469" cy="72246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sx="102000" sy="102000" algn="ctr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  <a:latin typeface="GT Eesti Pro Display" panose="00000500000000000000" pitchFamily="50" charset="-52"/>
                    <a:cs typeface="GT Eesti Pro Display" panose="00000500000000000000" pitchFamily="50" charset="-52"/>
                  </a:endParaRPr>
                </a:p>
              </p:txBody>
            </p:sp>
            <p:pic>
              <p:nvPicPr>
                <p:cNvPr id="34" name="Рисунок 33"/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2739" y="2955211"/>
                  <a:ext cx="478520" cy="4785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514902" y="2741756"/>
              <a:ext cx="5414337" cy="572660"/>
              <a:chOff x="517255" y="2582406"/>
              <a:chExt cx="5414337" cy="57266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517255" y="2582406"/>
                <a:ext cx="572660" cy="572660"/>
                <a:chOff x="6132728" y="1964875"/>
                <a:chExt cx="722469" cy="722469"/>
              </a:xfrm>
            </p:grpSpPr>
            <p:sp>
              <p:nvSpPr>
                <p:cNvPr id="28" name="Прямоугольник: скругленные углы 27"/>
                <p:cNvSpPr/>
                <p:nvPr/>
              </p:nvSpPr>
              <p:spPr>
                <a:xfrm>
                  <a:off x="6132728" y="1964875"/>
                  <a:ext cx="722469" cy="72246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sx="102000" sy="102000" algn="ctr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  <a:latin typeface="GT Eesti Pro Display" panose="00000500000000000000" pitchFamily="50" charset="-52"/>
                    <a:cs typeface="GT Eesti Pro Display" panose="00000500000000000000" pitchFamily="50" charset="-52"/>
                  </a:endParaRPr>
                </a:p>
              </p:txBody>
            </p:sp>
            <p:pic>
              <p:nvPicPr>
                <p:cNvPr id="45" name="Рисунок 4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9022" y="2050131"/>
                  <a:ext cx="564127" cy="564127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1293912" y="2663834"/>
                <a:ext cx="46376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GT Eesti Pro Display" panose="00000500000000000000" pitchFamily="50" charset="-52"/>
                    <a:ea typeface="Jost Light" pitchFamily="2" charset="-52"/>
                    <a:cs typeface="GT Eesti Pro Display" panose="00000500000000000000" pitchFamily="50" charset="-52"/>
                  </a:rPr>
                  <a:t>Профессиональная самореализация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514902" y="1830708"/>
              <a:ext cx="5413300" cy="646331"/>
              <a:chOff x="517257" y="1789038"/>
              <a:chExt cx="5413300" cy="64633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259998" y="1789038"/>
                <a:ext cx="467055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GT Eesti Pro Display" panose="00000500000000000000" pitchFamily="50" charset="-52"/>
                    <a:ea typeface="Jost Light" pitchFamily="2" charset="-52"/>
                    <a:cs typeface="GT Eesti Pro Display" panose="00000500000000000000" pitchFamily="50" charset="-52"/>
                  </a:rPr>
                  <a:t>Признание социального статуса наставника</a:t>
                </a:r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517257" y="1841588"/>
                <a:ext cx="572660" cy="572660"/>
                <a:chOff x="6633644" y="1123154"/>
                <a:chExt cx="722469" cy="722469"/>
              </a:xfrm>
            </p:grpSpPr>
            <p:sp>
              <p:nvSpPr>
                <p:cNvPr id="25" name="Прямоугольник: скругленные углы 24"/>
                <p:cNvSpPr/>
                <p:nvPr/>
              </p:nvSpPr>
              <p:spPr>
                <a:xfrm>
                  <a:off x="6633644" y="1123154"/>
                  <a:ext cx="722469" cy="72246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sx="102000" sy="102000" algn="ctr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solidFill>
                      <a:schemeClr val="tx1"/>
                    </a:solidFill>
                    <a:latin typeface="GT Eesti Pro Display" panose="00000500000000000000" pitchFamily="50" charset="-52"/>
                    <a:cs typeface="GT Eesti Pro Display" panose="00000500000000000000" pitchFamily="50" charset="-52"/>
                  </a:endParaRPr>
                </a:p>
              </p:txBody>
            </p:sp>
            <p:pic>
              <p:nvPicPr>
                <p:cNvPr id="49" name="Рисунок 4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2739" y="1229809"/>
                  <a:ext cx="509936" cy="509936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Прямоугольник 3"/>
            <p:cNvSpPr/>
            <p:nvPr/>
          </p:nvSpPr>
          <p:spPr>
            <a:xfrm>
              <a:off x="1257643" y="4399454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>
                  <a:latin typeface="GT Eesti Pro Display" panose="00000500000000000000" pitchFamily="50" charset="-52"/>
                  <a:ea typeface="Jost Light" pitchFamily="2" charset="-52"/>
                  <a:cs typeface="GT Eesti Pro Display" panose="00000500000000000000" pitchFamily="50" charset="-52"/>
                </a:rPr>
                <a:t>Социальный капитал, </a:t>
              </a:r>
              <a:br>
                <a:rPr lang="ru-RU" dirty="0">
                  <a:latin typeface="GT Eesti Pro Display" panose="00000500000000000000" pitchFamily="50" charset="-52"/>
                  <a:ea typeface="Jost Light" pitchFamily="2" charset="-52"/>
                  <a:cs typeface="GT Eesti Pro Display" panose="00000500000000000000" pitchFamily="50" charset="-52"/>
                </a:rPr>
              </a:br>
              <a:r>
                <a:rPr lang="ru-RU" dirty="0">
                  <a:latin typeface="GT Eesti Pro Display" panose="00000500000000000000" pitchFamily="50" charset="-52"/>
                  <a:ea typeface="Jost Light" pitchFamily="2" charset="-52"/>
                  <a:cs typeface="GT Eesti Pro Display" panose="00000500000000000000" pitchFamily="50" charset="-52"/>
                </a:rPr>
                <a:t>межрегиональная коммуникация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93965" y="233308"/>
            <a:ext cx="576713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rgbClr val="C00000"/>
                </a:solidFill>
                <a:latin typeface="GT Eesti Pro Display" charset="-52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МОТИВАЦИЯ </a:t>
            </a:r>
            <a:r>
              <a:rPr lang="ru-RU" sz="3400" dirty="0">
                <a:solidFill>
                  <a:schemeClr val="tx1"/>
                </a:solidFill>
                <a:latin typeface="GT Eesti Pro Display" charset="-52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ДЛЯ УЧАСТИЯ В КОНКУРСЕ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716754" y="6339978"/>
            <a:ext cx="47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19442"/>
          <a:stretch>
            <a:fillRect/>
          </a:stretch>
        </p:blipFill>
        <p:spPr>
          <a:xfrm>
            <a:off x="6263756" y="-3143"/>
            <a:ext cx="592824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52402" y="-3152"/>
            <a:ext cx="5928247" cy="6853130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CB5776-4CE5-43AE-9A06-3BC2A60042B4}"/>
              </a:ext>
            </a:extLst>
          </p:cNvPr>
          <p:cNvSpPr txBox="1"/>
          <p:nvPr/>
        </p:nvSpPr>
        <p:spPr>
          <a:xfrm>
            <a:off x="11716754" y="6407425"/>
            <a:ext cx="40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80888" cy="68531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6853130"/>
          </a:xfrm>
          <a:prstGeom prst="rect">
            <a:avLst/>
          </a:prstGeom>
        </p:spPr>
      </p:pic>
      <p:sp>
        <p:nvSpPr>
          <p:cNvPr id="42" name="Прямоугольник: скругленные углы 18"/>
          <p:cNvSpPr/>
          <p:nvPr/>
        </p:nvSpPr>
        <p:spPr>
          <a:xfrm>
            <a:off x="682189" y="1434283"/>
            <a:ext cx="5247553" cy="2031230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18"/>
          <p:cNvSpPr/>
          <p:nvPr/>
        </p:nvSpPr>
        <p:spPr>
          <a:xfrm>
            <a:off x="6430651" y="4031894"/>
            <a:ext cx="5247553" cy="2031230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18"/>
          <p:cNvSpPr/>
          <p:nvPr/>
        </p:nvSpPr>
        <p:spPr>
          <a:xfrm>
            <a:off x="6428510" y="1434283"/>
            <a:ext cx="5247553" cy="2031230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18"/>
          <p:cNvSpPr/>
          <p:nvPr/>
        </p:nvSpPr>
        <p:spPr>
          <a:xfrm>
            <a:off x="682189" y="4031894"/>
            <a:ext cx="5247553" cy="2031230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All the world is made of faith, and trust, and pixie dust."/>
          <p:cNvSpPr txBox="1"/>
          <p:nvPr/>
        </p:nvSpPr>
        <p:spPr>
          <a:xfrm>
            <a:off x="465246" y="338362"/>
            <a:ext cx="11251508" cy="57340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>
            <a:lvl1pPr algn="l">
              <a:defRPr sz="5000" b="0">
                <a:solidFill>
                  <a:srgbClr val="242423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defRPr>
            </a:lvl1pPr>
          </a:lstStyle>
          <a:p>
            <a:r>
              <a:rPr lang="ru-RU" sz="3400" dirty="0">
                <a:solidFill>
                  <a:srgbClr val="C00000"/>
                </a:solidFill>
                <a:latin typeface="GT Eesti Pro Display" charset="-52"/>
              </a:rPr>
              <a:t>ПРЕИМУЩЕСТВА И ПЕРСПЕКТИВЫ</a:t>
            </a:r>
            <a:r>
              <a:rPr lang="ru-RU" sz="3400" dirty="0">
                <a:solidFill>
                  <a:schemeClr val="tx1"/>
                </a:solidFill>
                <a:latin typeface="GT Eesti Pro Display" charset="-52"/>
              </a:rPr>
              <a:t> УЧАСТИЯ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00824" y="4566137"/>
            <a:ext cx="4747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Сертификаты на </a:t>
            </a:r>
            <a:r>
              <a:rPr lang="ru-RU" sz="2000" b="1" dirty="0">
                <a:latin typeface="GT Eesti Pro Display Bold" panose="00000500000000000000" pitchFamily="50" charset="-52"/>
                <a:ea typeface="Jost Light" pitchFamily="2" charset="-52"/>
                <a:cs typeface="GT Eesti Pro Display Bold" panose="00000500000000000000" pitchFamily="50" charset="-52"/>
              </a:rPr>
              <a:t>путешествие</a:t>
            </a:r>
            <a:r>
              <a:rPr lang="ru-RU" sz="2000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 </a:t>
            </a:r>
            <a:br>
              <a:rPr lang="ru-RU" sz="2000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</a:br>
            <a:r>
              <a:rPr lang="ru-RU" sz="2000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от партнера конкурса АНО «Больше, чем путешествие»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716754" y="6406953"/>
            <a:ext cx="475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3825" y="2015943"/>
            <a:ext cx="4924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b="1" dirty="0">
                <a:latin typeface="GT Eesti Pro Display Bold" panose="00000500000000000000" pitchFamily="50" charset="-52"/>
                <a:ea typeface="Jost Light" pitchFamily="2" charset="-52"/>
                <a:cs typeface="GT Eesti Pro Display Bold" panose="00000500000000000000" pitchFamily="50" charset="-52"/>
              </a:rPr>
              <a:t>Прохождение обучения </a:t>
            </a:r>
            <a:br>
              <a:rPr lang="ru-RU" sz="2000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</a:br>
            <a:r>
              <a:rPr lang="ru-RU" sz="2000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от партнеров конкурса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3825" y="4468482"/>
            <a:ext cx="5070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b="1" dirty="0">
                <a:latin typeface="GT Eesti Pro Display Bold" panose="00000500000000000000" pitchFamily="50" charset="-52"/>
                <a:ea typeface="Jost Light" pitchFamily="2" charset="-52"/>
                <a:cs typeface="GT Eesti Pro Display Bold" panose="00000500000000000000" pitchFamily="50" charset="-52"/>
              </a:rPr>
              <a:t>Кадровый резерв </a:t>
            </a:r>
            <a: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Роспатриотцентра </a:t>
            </a:r>
            <a:b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и возможность реализации своих проектов </a:t>
            </a:r>
            <a:b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в рамках подведомственных организаций </a:t>
            </a:r>
            <a:r>
              <a:rPr lang="ru-RU" dirty="0" err="1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Росмолодёжи</a:t>
            </a:r>
            <a: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, включение победителей </a:t>
            </a:r>
            <a:b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</a:br>
            <a: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в </a:t>
            </a:r>
            <a:r>
              <a:rPr lang="ru-RU" b="1" dirty="0">
                <a:latin typeface="GT Eesti Pro Display Bold" panose="00000500000000000000" pitchFamily="50" charset="-52"/>
                <a:ea typeface="Jost Light" pitchFamily="2" charset="-52"/>
                <a:cs typeface="GT Eesti Pro Display Bold" panose="00000500000000000000" pitchFamily="50" charset="-52"/>
              </a:rPr>
              <a:t>сообщество наставников </a:t>
            </a:r>
            <a:r>
              <a:rPr lang="ru-RU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конкурса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0825" y="2015943"/>
            <a:ext cx="4908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b="1" dirty="0">
                <a:latin typeface="GT Eesti Pro Display Bold" panose="00000500000000000000" pitchFamily="50" charset="-52"/>
                <a:ea typeface="Jost Light" pitchFamily="2" charset="-52"/>
                <a:cs typeface="GT Eesti Pro Display Bold" panose="00000500000000000000" pitchFamily="50" charset="-52"/>
              </a:rPr>
              <a:t>Оказание поддержки развития карьерной траектории </a:t>
            </a:r>
            <a:r>
              <a:rPr lang="ru-RU" sz="2000" dirty="0">
                <a:latin typeface="GT Eesti Pro Display" panose="00000500000000000000" pitchFamily="50" charset="-52"/>
                <a:ea typeface="Jost Light" pitchFamily="2" charset="-52"/>
                <a:cs typeface="GT Eesti Pro Display" panose="00000500000000000000" pitchFamily="50" charset="-52"/>
              </a:rPr>
              <a:t>в сфере наставничества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825" y="1471143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tserrat ExtraBold" panose="00000900000000000000" pitchFamily="2" charset="-52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3825" y="404717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tserrat ExtraBold" panose="00000900000000000000" pitchFamily="2" charset="-52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11931" y="1511805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tserrat ExtraBold" panose="00000900000000000000" pitchFamily="2" charset="-52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81207" y="4081081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tserrat ExtraBold" panose="00000900000000000000" pitchFamily="2" charset="-52"/>
              </a:rPr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 колонки">
  <a:themeElements>
    <a:clrScheme name="Поколение чести 2026">
      <a:dk1>
        <a:srgbClr val="000000"/>
      </a:dk1>
      <a:lt1>
        <a:srgbClr val="FFFFFF"/>
      </a:lt1>
      <a:dk2>
        <a:srgbClr val="00331E"/>
      </a:dk2>
      <a:lt2>
        <a:srgbClr val="FFFFFF"/>
      </a:lt2>
      <a:accent1>
        <a:srgbClr val="066216"/>
      </a:accent1>
      <a:accent2>
        <a:srgbClr val="47AC53"/>
      </a:accent2>
      <a:accent3>
        <a:srgbClr val="47AC53"/>
      </a:accent3>
      <a:accent4>
        <a:srgbClr val="47AC53"/>
      </a:accent4>
      <a:accent5>
        <a:srgbClr val="47AC53"/>
      </a:accent5>
      <a:accent6>
        <a:srgbClr val="FFE6BB"/>
      </a:accent6>
      <a:hlink>
        <a:srgbClr val="47AC53"/>
      </a:hlink>
      <a:folHlink>
        <a:srgbClr val="947A59"/>
      </a:folHlink>
    </a:clrScheme>
    <a:fontScheme name="Другая 2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концепция" id="{8CD12488-15CE-4511-B39C-0EA7D16D887E}" vid="{68B2DC72-0819-41B5-9E44-380192A3B1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11787</TotalTime>
  <Words>1197</Words>
  <Application>Microsoft Macintosh PowerPoint</Application>
  <PresentationFormat>Широкоэкранный</PresentationFormat>
  <Paragraphs>234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Montserrat</vt:lpstr>
      <vt:lpstr>RoadRadio</vt:lpstr>
      <vt:lpstr>Arial</vt:lpstr>
      <vt:lpstr>GT Eesti Pro Display Bold</vt:lpstr>
      <vt:lpstr>Montserrat ExtraBold</vt:lpstr>
      <vt:lpstr>Golos Text</vt:lpstr>
      <vt:lpstr>TT Norms Std Trl Cnd ExtraBold</vt:lpstr>
      <vt:lpstr>Century Gothic</vt:lpstr>
      <vt:lpstr>Calibri Light</vt:lpstr>
      <vt:lpstr>Calibri</vt:lpstr>
      <vt:lpstr>GT Eesti Pro Display</vt:lpstr>
      <vt:lpstr>Тема Office</vt:lpstr>
      <vt:lpstr>3 колонки</vt:lpstr>
      <vt:lpstr>ВСЕРОССИЙСКИЙ КОНКУРС  НАСТАВНИКОВ  «БЫТЬ, А НЕ КАЗАТЬСЯ»</vt:lpstr>
      <vt:lpstr>Презентация PowerPoint</vt:lpstr>
      <vt:lpstr>КОНЦЕПЦИЯ РАЗВИТИЯ НАСТАВНИЧЕСТВА В РОССИИ  ДО 2030 ГОДА</vt:lpstr>
      <vt:lpstr>ПАРТНЕРЫ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представления Движения Первых</dc:title>
  <dc:creator>Парамонова Евгения Андреевна</dc:creator>
  <cp:lastModifiedBy>Елизавета Мартыненко</cp:lastModifiedBy>
  <cp:revision>952</cp:revision>
  <cp:lastPrinted>2025-11-10T15:36:55Z</cp:lastPrinted>
  <dcterms:created xsi:type="dcterms:W3CDTF">2023-09-05T12:37:00Z</dcterms:created>
  <dcterms:modified xsi:type="dcterms:W3CDTF">2026-04-09T08:52:26Z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02D15B53E30E4C00A77761B2CC2525AE_13</vt:lpwstr>
  </property>
  <property fmtid="{D5CDD505-2E9C-101B-9397-08002B2CF9AE}" pid="3" name="KSOProductBuildVer">
    <vt:lpwstr>1049-12.2.0.20326</vt:lpwstr>
  </property>
</Properties>
</file>