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Default Extension="vml" ContentType="application/vnd.openxmlformats-officedocument.vmlDrawing"/>
  <Override PartName="/ppt/charts/chart6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5" r:id="rId2"/>
    <p:sldId id="270" r:id="rId3"/>
    <p:sldId id="272" r:id="rId4"/>
    <p:sldId id="257" r:id="rId5"/>
    <p:sldId id="256" r:id="rId6"/>
    <p:sldId id="259" r:id="rId7"/>
    <p:sldId id="258" r:id="rId8"/>
    <p:sldId id="276" r:id="rId9"/>
    <p:sldId id="261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60" r:id="rId18"/>
    <p:sldId id="267" r:id="rId19"/>
    <p:sldId id="265" r:id="rId20"/>
    <p:sldId id="263" r:id="rId21"/>
    <p:sldId id="274" r:id="rId22"/>
    <p:sldId id="284" r:id="rId23"/>
    <p:sldId id="285" r:id="rId24"/>
    <p:sldId id="268" r:id="rId25"/>
    <p:sldId id="286" r:id="rId26"/>
    <p:sldId id="273" r:id="rId27"/>
    <p:sldId id="287" r:id="rId28"/>
    <p:sldId id="288" r:id="rId29"/>
  </p:sldIdLst>
  <p:sldSz cx="9144000" cy="6858000" type="screen4x3"/>
  <p:notesSz cx="6735763" cy="9799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990000"/>
    <a:srgbClr val="66FFFF"/>
    <a:srgbClr val="99FFCC"/>
    <a:srgbClr val="CCFFFF"/>
    <a:srgbClr val="CC81BD"/>
    <a:srgbClr val="BBE0E3"/>
    <a:srgbClr val="33CCCC"/>
    <a:srgbClr val="FF0066"/>
    <a:srgbClr val="FF66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4577" autoAdjust="0"/>
    <p:restoredTop sz="97838" autoAdjust="0"/>
  </p:normalViewPr>
  <p:slideViewPr>
    <p:cSldViewPr>
      <p:cViewPr>
        <p:scale>
          <a:sx n="100" d="100"/>
          <a:sy n="100" d="100"/>
        </p:scale>
        <p:origin x="384" y="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6.xlsx"/><Relationship Id="rId1" Type="http://schemas.openxmlformats.org/officeDocument/2006/relationships/image" Target="../media/image21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2015 год</a:t>
            </a:r>
          </a:p>
        </c:rich>
      </c:tx>
      <c:layout>
        <c:manualLayout>
          <c:xMode val="edge"/>
          <c:yMode val="edge"/>
          <c:x val="1.1062539744753795E-3"/>
          <c:y val="7.1208600464738731E-2"/>
        </c:manualLayout>
      </c:layout>
    </c:title>
    <c:plotArea>
      <c:layout>
        <c:manualLayout>
          <c:layoutTarget val="inner"/>
          <c:xMode val="edge"/>
          <c:yMode val="edge"/>
          <c:x val="2.9080961313106651E-2"/>
          <c:y val="0.19897296633767461"/>
          <c:w val="0.5087000515931932"/>
          <c:h val="0.6847885309908343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2014 год</c:v>
                </c:pt>
              </c:strCache>
            </c:strRef>
          </c:tx>
          <c:dLbls>
            <c:dLbl>
              <c:idx val="0"/>
              <c:layout>
                <c:manualLayout>
                  <c:x val="-0.25064331508240911"/>
                  <c:y val="-2.7254940809351737E-2"/>
                </c:manualLayout>
              </c:layout>
              <c:tx>
                <c:rich>
                  <a:bodyPr/>
                  <a:lstStyle/>
                  <a:p>
                    <a:r>
                      <a:rPr lang="ru-RU" sz="900" b="1" dirty="0" smtClean="0">
                        <a:latin typeface="Times New Roman" pitchFamily="18" charset="0"/>
                        <a:cs typeface="Times New Roman" pitchFamily="18" charset="0"/>
                      </a:rPr>
                      <a:t>1 682,4</a:t>
                    </a:r>
                    <a:endParaRPr lang="en-US" sz="9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-0.10025396647642512"/>
                  <c:y val="-0.1383647358548674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424,3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8.2221546755828226E-2"/>
                  <c:y val="-2.1540464351013356E-2"/>
                </c:manualLayout>
              </c:layout>
              <c:tx>
                <c:rich>
                  <a:bodyPr/>
                  <a:lstStyle/>
                  <a:p>
                    <a:r>
                      <a:rPr lang="ru-RU" sz="900" b="1" dirty="0" smtClean="0">
                        <a:latin typeface="Times New Roman" pitchFamily="18" charset="0"/>
                        <a:cs typeface="Times New Roman" pitchFamily="18" charset="0"/>
                      </a:rPr>
                      <a:t>3 166,6</a:t>
                    </a:r>
                    <a:endParaRPr lang="en-US" sz="9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доходы, млн. руб.</c:v>
                </c:pt>
                <c:pt idx="1">
                  <c:v>Неналоговые доходы, млн. руб.</c:v>
                </c:pt>
                <c:pt idx="2">
                  <c:v>Безвозмездные перечисления, млн. руб.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1679.3</c:v>
                </c:pt>
                <c:pt idx="1">
                  <c:v>397.2</c:v>
                </c:pt>
                <c:pt idx="2">
                  <c:v>2100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2016 год</a:t>
            </a:r>
          </a:p>
        </c:rich>
      </c:tx>
      <c:layout>
        <c:manualLayout>
          <c:xMode val="edge"/>
          <c:yMode val="edge"/>
          <c:x val="0.10300995268624542"/>
          <c:y val="7.2427476610124511E-2"/>
        </c:manualLayout>
      </c:layout>
    </c:title>
    <c:plotArea>
      <c:layout>
        <c:manualLayout>
          <c:layoutTarget val="inner"/>
          <c:xMode val="edge"/>
          <c:yMode val="edge"/>
          <c:x val="0.23248619554311906"/>
          <c:y val="0.1904992985370387"/>
          <c:w val="0.44126993841464091"/>
          <c:h val="0.70276323525294659"/>
        </c:manualLayout>
      </c:layout>
      <c:pieChart>
        <c:varyColors val="1"/>
        <c:ser>
          <c:idx val="0"/>
          <c:order val="0"/>
          <c:tx>
            <c:strRef>
              <c:f>Лист1!$A$1</c:f>
              <c:strCache>
                <c:ptCount val="1"/>
                <c:pt idx="0">
                  <c:v>2015 год</c:v>
                </c:pt>
              </c:strCache>
            </c:strRef>
          </c:tx>
          <c:dLbls>
            <c:dLbl>
              <c:idx val="0"/>
              <c:layout>
                <c:manualLayout>
                  <c:x val="-0.20295815952294369"/>
                  <c:y val="-2.1727724532954244E-2"/>
                </c:manualLayout>
              </c:layout>
              <c:tx>
                <c:rich>
                  <a:bodyPr/>
                  <a:lstStyle/>
                  <a:p>
                    <a:pPr>
                      <a:defRPr sz="9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7</a:t>
                    </a:r>
                    <a:r>
                      <a:rPr lang="ru-RU" dirty="0" smtClean="0"/>
                      <a:t>75,4</a:t>
                    </a:r>
                    <a:endParaRPr lang="en-US" dirty="0"/>
                  </a:p>
                </c:rich>
              </c:tx>
              <c:spPr/>
              <c:showVal val="1"/>
            </c:dLbl>
            <c:dLbl>
              <c:idx val="1"/>
              <c:spPr/>
              <c:txPr>
                <a:bodyPr/>
                <a:lstStyle/>
                <a:p>
                  <a:pPr>
                    <a:defRPr sz="9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</c:dLbl>
            <c:dLbl>
              <c:idx val="2"/>
              <c:tx>
                <c:rich>
                  <a:bodyPr/>
                  <a:lstStyle/>
                  <a:p>
                    <a:pPr>
                      <a:defRPr sz="9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dirty="0" smtClean="0"/>
                      <a:t>2 953,8</a:t>
                    </a:r>
                    <a:endParaRPr lang="en-US" dirty="0"/>
                  </a:p>
                </c:rich>
              </c:tx>
              <c:spPr/>
              <c:showVal val="1"/>
            </c:dLbl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  <c:showLeaderLines val="1"/>
          </c:dLbls>
          <c:cat>
            <c:multiLvlStrRef>
              <c:f>Лист1!#ССЫЛКА!</c:f>
            </c:multiLvlStrRef>
          </c:cat>
          <c:val>
            <c:numRef>
              <c:f>Лист1!$A$2:$A$5</c:f>
              <c:numCache>
                <c:formatCode>General</c:formatCode>
                <c:ptCount val="4"/>
                <c:pt idx="0">
                  <c:v>1781.6</c:v>
                </c:pt>
                <c:pt idx="1">
                  <c:v>390</c:v>
                </c:pt>
                <c:pt idx="2">
                  <c:v>2100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>
                <a:latin typeface="Times New Roman" pitchFamily="18" charset="0"/>
                <a:cs typeface="Times New Roman" pitchFamily="18" charset="0"/>
              </a:rPr>
              <a:t>2017год</a:t>
            </a:r>
          </a:p>
        </c:rich>
      </c:tx>
      <c:layout>
        <c:manualLayout>
          <c:xMode val="edge"/>
          <c:yMode val="edge"/>
          <c:x val="3.8891712447803276E-2"/>
          <c:y val="7.521314878743697E-2"/>
        </c:manualLayout>
      </c:layout>
    </c:title>
    <c:plotArea>
      <c:layout>
        <c:manualLayout>
          <c:layoutTarget val="inner"/>
          <c:xMode val="edge"/>
          <c:yMode val="edge"/>
          <c:x val="5.4662395674882028E-2"/>
          <c:y val="0.27582687085304958"/>
          <c:w val="0.48083691841565912"/>
          <c:h val="0.6924051625185498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8</a:t>
                    </a:r>
                    <a:r>
                      <a:rPr lang="ru-RU" dirty="0" smtClean="0"/>
                      <a:t>86,5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2.5099464648444182E-2"/>
                  <c:y val="-3.6806741510120838E-2"/>
                </c:manualLayout>
              </c:layout>
              <c:tx>
                <c:rich>
                  <a:bodyPr/>
                  <a:lstStyle/>
                  <a:p>
                    <a:r>
                      <a:rPr lang="en-US" sz="800" b="1" dirty="0"/>
                      <a:t>387,1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8.0246351925990222E-2"/>
                  <c:y val="8.6564573476301445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3 262,1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1896.5</c:v>
                </c:pt>
                <c:pt idx="1">
                  <c:v>387.1</c:v>
                </c:pt>
                <c:pt idx="2">
                  <c:v>2100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6161424214127651"/>
          <c:y val="0.17016745338911041"/>
          <c:w val="0.67834475937671879"/>
          <c:h val="0.662168988059773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spPr>
              <a:solidFill>
                <a:srgbClr val="00B0F0"/>
              </a:solidFill>
            </c:spPr>
          </c:dPt>
          <c:dPt>
            <c:idx val="2"/>
            <c:spPr>
              <a:solidFill>
                <a:srgbClr val="FF0066"/>
              </a:solidFill>
            </c:spPr>
          </c:dPt>
          <c:dPt>
            <c:idx val="4"/>
            <c:spPr>
              <a:solidFill>
                <a:srgbClr val="92D050"/>
              </a:solidFill>
            </c:spPr>
          </c:dPt>
          <c:dPt>
            <c:idx val="6"/>
            <c:spPr>
              <a:solidFill>
                <a:srgbClr val="990000"/>
              </a:solidFill>
            </c:spPr>
          </c:dPt>
          <c:dPt>
            <c:idx val="7"/>
            <c:spPr>
              <a:solidFill>
                <a:srgbClr val="FF6600"/>
              </a:solidFill>
            </c:spPr>
          </c:dPt>
          <c:dPt>
            <c:idx val="8"/>
            <c:spPr>
              <a:solidFill>
                <a:srgbClr val="00B050"/>
              </a:solidFill>
            </c:spPr>
          </c:dPt>
          <c:dPt>
            <c:idx val="9"/>
            <c:spPr>
              <a:solidFill>
                <a:srgbClr val="FF6699"/>
              </a:solidFill>
            </c:spPr>
          </c:dPt>
          <c:dPt>
            <c:idx val="12"/>
            <c:spPr>
              <a:solidFill>
                <a:srgbClr val="FFFF00"/>
              </a:solidFill>
            </c:spPr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Национальная</a:t>
                    </a:r>
                  </a:p>
                  <a:p>
                    <a:r>
                      <a:rPr lang="ru-RU" dirty="0" smtClean="0"/>
                      <a:t> </a:t>
                    </a:r>
                    <a:r>
                      <a:rPr lang="ru-RU" dirty="0"/>
                      <a:t>оборона
</a:t>
                    </a:r>
                    <a:r>
                      <a:rPr lang="ru-RU" dirty="0" smtClean="0"/>
                      <a:t>0.6
</a:t>
                    </a:r>
                  </a:p>
                  <a:p>
                    <a:endParaRPr lang="ru-RU" dirty="0"/>
                  </a:p>
                </c:rich>
              </c:tx>
              <c:showVal val="1"/>
              <c:showCatName val="1"/>
              <c:showPercent val="1"/>
            </c:dLbl>
            <c:dLbl>
              <c:idx val="4"/>
              <c:layout>
                <c:manualLayout>
                  <c:x val="0.1143715408876375"/>
                  <c:y val="0.18316563294726196"/>
                </c:manualLayout>
              </c:layout>
              <c:showVal val="1"/>
              <c:showCatName val="1"/>
              <c:showPercent val="1"/>
            </c:dLbl>
            <c:dLbl>
              <c:idx val="5"/>
              <c:layout>
                <c:manualLayout>
                  <c:x val="4.9227881230022474E-2"/>
                  <c:y val="0.3213654176027146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Охрана </a:t>
                    </a:r>
                    <a:endParaRPr lang="ru-RU" dirty="0" smtClean="0"/>
                  </a:p>
                  <a:p>
                    <a:r>
                      <a:rPr lang="ru-RU" dirty="0" smtClean="0"/>
                      <a:t>окружающей </a:t>
                    </a:r>
                  </a:p>
                  <a:p>
                    <a:r>
                      <a:rPr lang="ru-RU" dirty="0" smtClean="0"/>
                      <a:t>среды</a:t>
                    </a:r>
                    <a:r>
                      <a:rPr lang="ru-RU" dirty="0"/>
                      <a:t>
0.7
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6"/>
              <c:layout>
                <c:manualLayout>
                  <c:x val="9.7524383418557074E-3"/>
                  <c:y val="6.3914380203221724E-2"/>
                </c:manualLayout>
              </c:layout>
              <c:showVal val="1"/>
              <c:showCatName val="1"/>
              <c:showPercent val="1"/>
            </c:dLbl>
            <c:dLbl>
              <c:idx val="7"/>
              <c:layout>
                <c:manualLayout>
                  <c:x val="0.22367263450428082"/>
                  <c:y val="0.1529767366482273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Культура </a:t>
                    </a:r>
                    <a:r>
                      <a:rPr lang="ru-RU" dirty="0"/>
                      <a:t>кинематография
215.9
4%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8"/>
              <c:layout>
                <c:manualLayout>
                  <c:x val="-1.4318623216071762E-2"/>
                  <c:y val="0.21500254924096499"/>
                </c:manualLayout>
              </c:layout>
              <c:showVal val="1"/>
              <c:showCatName val="1"/>
              <c:showPercent val="1"/>
            </c:dLbl>
            <c:dLbl>
              <c:idx val="9"/>
              <c:layout>
                <c:manualLayout>
                  <c:x val="-8.2604785823443716E-2"/>
                  <c:y val="0.23531877575943771"/>
                </c:manualLayout>
              </c:layout>
              <c:tx>
                <c:rich>
                  <a:bodyPr/>
                  <a:lstStyle/>
                  <a:p>
                    <a:endParaRPr lang="ru-RU" dirty="0" smtClean="0"/>
                  </a:p>
                  <a:p>
                    <a:r>
                      <a:rPr lang="ru-RU" dirty="0" smtClean="0"/>
                      <a:t>Социальная </a:t>
                    </a:r>
                  </a:p>
                  <a:p>
                    <a:r>
                      <a:rPr lang="ru-RU" dirty="0" smtClean="0"/>
                      <a:t>политика</a:t>
                    </a:r>
                    <a:r>
                      <a:rPr lang="ru-RU" dirty="0"/>
                      <a:t>
1 523.4
28%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10"/>
              <c:layout>
                <c:manualLayout>
                  <c:x val="-0.30451676930369409"/>
                  <c:y val="0.1558438880662350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Физическая </a:t>
                    </a:r>
                  </a:p>
                  <a:p>
                    <a:r>
                      <a:rPr lang="ru-RU" dirty="0" smtClean="0"/>
                      <a:t>культура </a:t>
                    </a:r>
                    <a:r>
                      <a:rPr lang="ru-RU" dirty="0"/>
                      <a:t>и спорт
88.7
2%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11"/>
              <c:layout>
                <c:manualLayout>
                  <c:x val="-0.30960570101298396"/>
                  <c:y val="-2.782227340585643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Средства массовой информации
2.0
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12"/>
              <c:layout>
                <c:manualLayout>
                  <c:x val="-0.1040900187382163"/>
                  <c:y val="-5.4881647514419991E-2"/>
                </c:manualLayout>
              </c:layout>
              <c:showVal val="1"/>
              <c:showCatName val="1"/>
              <c:showPercent val="1"/>
            </c:dLbl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CatName val="1"/>
            <c:showPercent val="1"/>
            <c:showLeaderLines val="1"/>
          </c:dLbls>
          <c:cat>
            <c:strRef>
              <c:f>Лист1!$A$2:$A$14</c:f>
              <c:strCache>
                <c:ptCount val="13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 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Здравоохранение</c:v>
                </c:pt>
                <c:pt idx="9">
                  <c:v>Социальная политика</c:v>
                </c:pt>
                <c:pt idx="10">
                  <c:v>Физическая культура и спорт</c:v>
                </c:pt>
                <c:pt idx="11">
                  <c:v>Средства массовой информации</c:v>
                </c:pt>
                <c:pt idx="12">
                  <c:v>Обслуживание муниципального долга</c:v>
                </c:pt>
              </c:strCache>
            </c:strRef>
          </c:cat>
          <c:val>
            <c:numRef>
              <c:f>Лист1!$B$2:$B$14</c:f>
              <c:numCache>
                <c:formatCode>#,##0.0</c:formatCode>
                <c:ptCount val="13"/>
                <c:pt idx="0">
                  <c:v>450.6</c:v>
                </c:pt>
                <c:pt idx="1">
                  <c:v>0.60000000000000064</c:v>
                </c:pt>
                <c:pt idx="2">
                  <c:v>36.700000000000003</c:v>
                </c:pt>
                <c:pt idx="3">
                  <c:v>127.4</c:v>
                </c:pt>
                <c:pt idx="4">
                  <c:v>480.6</c:v>
                </c:pt>
                <c:pt idx="5">
                  <c:v>0.70000000000000062</c:v>
                </c:pt>
                <c:pt idx="6">
                  <c:v>2270.6</c:v>
                </c:pt>
                <c:pt idx="7">
                  <c:v>215.9</c:v>
                </c:pt>
                <c:pt idx="8">
                  <c:v>181.5</c:v>
                </c:pt>
                <c:pt idx="9">
                  <c:v>1523.4</c:v>
                </c:pt>
                <c:pt idx="10">
                  <c:v>88.7</c:v>
                </c:pt>
                <c:pt idx="11">
                  <c:v>2</c:v>
                </c:pt>
                <c:pt idx="12">
                  <c:v>122.7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7.9601432909363681E-3"/>
                  <c:y val="-3.7824794361186881E-3"/>
                </c:manualLayout>
              </c:layout>
              <c:showVal val="1"/>
            </c:dLbl>
            <c:dLbl>
              <c:idx val="1"/>
              <c:layout>
                <c:manualLayout>
                  <c:x val="1.0613315460269701E-2"/>
                  <c:y val="-3.782777269145166E-3"/>
                </c:manualLayout>
              </c:layout>
              <c:showVal val="1"/>
            </c:dLbl>
            <c:dLbl>
              <c:idx val="2"/>
              <c:layout>
                <c:manualLayout>
                  <c:x val="1.0613524387915189E-2"/>
                  <c:y val="-1.5129917744474744E-2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 formatCode="General">
                  <c:v>1007.7</c:v>
                </c:pt>
                <c:pt idx="1">
                  <c:v>735.95479999999998</c:v>
                </c:pt>
                <c:pt idx="2">
                  <c:v>749.02170000000001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образование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7.9601432909363681E-3"/>
                  <c:y val="-3.7824794361186881E-3"/>
                </c:manualLayout>
              </c:layout>
              <c:showVal val="1"/>
            </c:dLbl>
            <c:dLbl>
              <c:idx val="1"/>
              <c:layout>
                <c:manualLayout>
                  <c:x val="1.0613524387915236E-2"/>
                  <c:y val="-1.8912397180593437E-2"/>
                </c:manualLayout>
              </c:layout>
              <c:showVal val="1"/>
            </c:dLbl>
            <c:dLbl>
              <c:idx val="2"/>
              <c:layout>
                <c:manualLayout>
                  <c:x val="1.0613524387915189E-2"/>
                  <c:y val="-3.7824794361187232E-3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1156.4703999999999</c:v>
                </c:pt>
                <c:pt idx="1">
                  <c:v>1161.0097000000001</c:v>
                </c:pt>
                <c:pt idx="2">
                  <c:v>1195.6665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Молодежная политика и оздоровление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5.3067621939575848E-3"/>
                  <c:y val="-9.4561985902967355E-2"/>
                </c:manualLayout>
              </c:layout>
              <c:showVal val="1"/>
            </c:dLbl>
            <c:dLbl>
              <c:idx val="1"/>
              <c:layout>
                <c:manualLayout>
                  <c:x val="7.9599343632909113E-3"/>
                  <c:y val="-0.10969190364744202"/>
                </c:manualLayout>
              </c:layout>
              <c:showVal val="1"/>
            </c:dLbl>
            <c:dLbl>
              <c:idx val="2"/>
              <c:layout>
                <c:manualLayout>
                  <c:x val="7.9601432909363577E-3"/>
                  <c:y val="-0.11347468091658726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44.910399999999996</c:v>
                </c:pt>
                <c:pt idx="1">
                  <c:v>46.829300000000003</c:v>
                </c:pt>
                <c:pt idx="2">
                  <c:v>48.221900000000012</c:v>
                </c:pt>
              </c:numCache>
            </c:numRef>
          </c:val>
        </c:ser>
        <c:shape val="cylinder"/>
        <c:axId val="117659520"/>
        <c:axId val="117661056"/>
        <c:axId val="0"/>
      </c:bar3DChart>
      <c:catAx>
        <c:axId val="11765952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17661056"/>
        <c:crosses val="autoZero"/>
        <c:auto val="1"/>
        <c:lblAlgn val="ctr"/>
        <c:lblOffset val="100"/>
      </c:catAx>
      <c:valAx>
        <c:axId val="117661056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17659520"/>
        <c:crosses val="autoZero"/>
        <c:crossBetween val="between"/>
      </c:valAx>
    </c:plotArea>
    <c:legend>
      <c:legendPos val="r"/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dLbls>
            <c:dLbl>
              <c:idx val="0"/>
              <c:layout>
                <c:manualLayout>
                  <c:x val="-3.8647072499473694E-3"/>
                  <c:y val="-0.373943742874217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0.1900369840836181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202.2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0"/>
                  <c:y val="-0.1900369840836181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202.2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215.9</c:v>
                </c:pt>
                <c:pt idx="1">
                  <c:v>202.2</c:v>
                </c:pt>
                <c:pt idx="2">
                  <c:v>202.2</c:v>
                </c:pt>
              </c:numCache>
            </c:numRef>
          </c:val>
        </c:ser>
        <c:overlap val="100"/>
        <c:axId val="117759360"/>
        <c:axId val="117769344"/>
      </c:barChart>
      <c:catAx>
        <c:axId val="11775936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17769344"/>
        <c:crosses val="autoZero"/>
        <c:auto val="1"/>
        <c:lblAlgn val="ctr"/>
        <c:lblOffset val="100"/>
      </c:catAx>
      <c:valAx>
        <c:axId val="11776934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17759360"/>
        <c:crosses val="autoZero"/>
        <c:crossBetween val="between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3D46EF-10AE-4DE4-B898-F133A42D8650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DE66DE-C6B9-41AE-B1B6-93650CE2CACE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008080"/>
        </a:solidFill>
      </dgm:spPr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Исполнение бюджета в текущем году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470BFA46-D2B1-476F-B85B-D61AE2F7B8B9}" type="parTrans" cxnId="{830BEDF1-6AEA-4FCC-87FE-B967F9FB5EEB}">
      <dgm:prSet/>
      <dgm:spPr/>
      <dgm:t>
        <a:bodyPr/>
        <a:lstStyle/>
        <a:p>
          <a:endParaRPr lang="ru-RU"/>
        </a:p>
      </dgm:t>
    </dgm:pt>
    <dgm:pt modelId="{AECEAFD4-FD1A-497E-AF66-2D848553B4BB}" type="sibTrans" cxnId="{830BEDF1-6AEA-4FCC-87FE-B967F9FB5EEB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dirty="0"/>
        </a:p>
      </dgm:t>
    </dgm:pt>
    <dgm:pt modelId="{35A0F588-B1CC-45A1-AC20-8DCE77C9B22E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008080"/>
        </a:solidFill>
      </dgm:spPr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Формирование отчета об исполнении бюджета предыдущего года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7F0D2FEB-6116-43A5-A26C-637E28F3F857}" type="parTrans" cxnId="{4BF38A2C-51B3-4DF6-8B92-94C711BF6187}">
      <dgm:prSet/>
      <dgm:spPr/>
      <dgm:t>
        <a:bodyPr/>
        <a:lstStyle/>
        <a:p>
          <a:endParaRPr lang="ru-RU"/>
        </a:p>
      </dgm:t>
    </dgm:pt>
    <dgm:pt modelId="{52055892-11B0-4163-8403-B651B3CC4D11}" type="sibTrans" cxnId="{4BF38A2C-51B3-4DF6-8B92-94C711BF6187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dirty="0"/>
        </a:p>
      </dgm:t>
    </dgm:pt>
    <dgm:pt modelId="{9788828B-6517-4EFE-B5F6-6C4A107918D3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008080"/>
        </a:solidFill>
      </dgm:spPr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Составление проекта бюджета очередного года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270BD6BF-0BEC-488B-A8EB-E59BA8D9915E}" type="parTrans" cxnId="{A06BDAC7-F866-4A27-81BF-71C4ACAE83CA}">
      <dgm:prSet/>
      <dgm:spPr/>
      <dgm:t>
        <a:bodyPr/>
        <a:lstStyle/>
        <a:p>
          <a:endParaRPr lang="ru-RU"/>
        </a:p>
      </dgm:t>
    </dgm:pt>
    <dgm:pt modelId="{480B9BD4-B851-447B-BA34-835FCA57914C}" type="sibTrans" cxnId="{A06BDAC7-F866-4A27-81BF-71C4ACAE83CA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dirty="0"/>
        </a:p>
      </dgm:t>
    </dgm:pt>
    <dgm:pt modelId="{866C353B-729B-4F95-BEA4-9BB2B958CEAE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008080"/>
        </a:solidFill>
      </dgm:spPr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Рассмотрение проекта бюджета очередного года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AC4CF4AC-01D8-49BE-AF35-7ABEA6DCC920}" type="parTrans" cxnId="{6AC483C8-BFEE-4F16-A5FC-6C9B9DB0527A}">
      <dgm:prSet/>
      <dgm:spPr/>
      <dgm:t>
        <a:bodyPr/>
        <a:lstStyle/>
        <a:p>
          <a:endParaRPr lang="ru-RU"/>
        </a:p>
      </dgm:t>
    </dgm:pt>
    <dgm:pt modelId="{CBB62FAA-BE65-4B88-A111-C55CC42AF43E}" type="sibTrans" cxnId="{6AC483C8-BFEE-4F16-A5FC-6C9B9DB0527A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dirty="0"/>
        </a:p>
      </dgm:t>
    </dgm:pt>
    <dgm:pt modelId="{573A3D74-4220-4A27-8B0F-0D3FE4DEF3D0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008080"/>
        </a:solidFill>
      </dgm:spPr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Утверждение бюджета очередного года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A2ED71A1-7E5B-4A2E-97E8-546484D6EF8F}" type="parTrans" cxnId="{947AEAFE-15D9-4B8C-B415-28EFB7659FAD}">
      <dgm:prSet/>
      <dgm:spPr/>
      <dgm:t>
        <a:bodyPr/>
        <a:lstStyle/>
        <a:p>
          <a:endParaRPr lang="ru-RU"/>
        </a:p>
      </dgm:t>
    </dgm:pt>
    <dgm:pt modelId="{B1ABDD9A-3503-40B2-8232-F1C8ECB99AAC}" type="sibTrans" cxnId="{947AEAFE-15D9-4B8C-B415-28EFB7659FAD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dirty="0"/>
        </a:p>
      </dgm:t>
    </dgm:pt>
    <dgm:pt modelId="{7A1E2A22-DCC7-457C-B97F-63FDCE9A1EF6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008080"/>
        </a:solidFill>
      </dgm:spPr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Утверждение отчета об исполнении бюджета предыдущего года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E6E28648-2B4E-4908-A15E-921585204165}" type="parTrans" cxnId="{9A7367AA-F98D-45AD-8B99-554CD06D60CF}">
      <dgm:prSet/>
      <dgm:spPr/>
      <dgm:t>
        <a:bodyPr/>
        <a:lstStyle/>
        <a:p>
          <a:endParaRPr lang="ru-RU"/>
        </a:p>
      </dgm:t>
    </dgm:pt>
    <dgm:pt modelId="{9BC537FF-6757-4773-87FF-97365DDEBD07}" type="sibTrans" cxnId="{9A7367AA-F98D-45AD-8B99-554CD06D60CF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dirty="0"/>
        </a:p>
      </dgm:t>
    </dgm:pt>
    <dgm:pt modelId="{EDFF748F-110C-45C5-B4C5-5C40B1647FA8}" type="pres">
      <dgm:prSet presAssocID="{1C3D46EF-10AE-4DE4-B898-F133A42D865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C15A50-7255-4F4A-8A36-E7CB60BEBE87}" type="pres">
      <dgm:prSet presAssocID="{573A3D74-4220-4A27-8B0F-0D3FE4DEF3D0}" presName="node" presStyleLbl="node1" presStyleIdx="0" presStyleCnt="6" custScaleX="150392" custScaleY="130185" custRadScaleRad="122383" custRadScaleInc="1442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3D46F5-855F-46BE-A691-5765F9280455}" type="pres">
      <dgm:prSet presAssocID="{B1ABDD9A-3503-40B2-8232-F1C8ECB99AAC}" presName="sibTrans" presStyleLbl="sibTrans2D1" presStyleIdx="0" presStyleCnt="6"/>
      <dgm:spPr/>
      <dgm:t>
        <a:bodyPr/>
        <a:lstStyle/>
        <a:p>
          <a:endParaRPr lang="ru-RU"/>
        </a:p>
      </dgm:t>
    </dgm:pt>
    <dgm:pt modelId="{0360D37E-7DD4-49E8-8928-A32F4A65E703}" type="pres">
      <dgm:prSet presAssocID="{B1ABDD9A-3503-40B2-8232-F1C8ECB99AAC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D3D6256F-19A0-46D1-9781-4178284B97A8}" type="pres">
      <dgm:prSet presAssocID="{1DDE66DE-C6B9-41AE-B1B6-93650CE2CACE}" presName="node" presStyleLbl="node1" presStyleIdx="1" presStyleCnt="6" custScaleX="143454" custScaleY="124067" custRadScaleRad="164904" custRadScaleInc="1097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8E95C-6CD4-41CD-9F2F-904974528DE4}" type="pres">
      <dgm:prSet presAssocID="{AECEAFD4-FD1A-497E-AF66-2D848553B4BB}" presName="sibTrans" presStyleLbl="sibTrans2D1" presStyleIdx="1" presStyleCnt="6"/>
      <dgm:spPr/>
      <dgm:t>
        <a:bodyPr/>
        <a:lstStyle/>
        <a:p>
          <a:endParaRPr lang="ru-RU"/>
        </a:p>
      </dgm:t>
    </dgm:pt>
    <dgm:pt modelId="{967BAEE4-DCA9-4CBA-AE14-166421D126FA}" type="pres">
      <dgm:prSet presAssocID="{AECEAFD4-FD1A-497E-AF66-2D848553B4BB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89996F9E-105E-4B1F-B788-604A5290A32C}" type="pres">
      <dgm:prSet presAssocID="{35A0F588-B1CC-45A1-AC20-8DCE77C9B22E}" presName="node" presStyleLbl="node1" presStyleIdx="2" presStyleCnt="6" custScaleX="153363" custScaleY="123934" custRadScaleRad="121083" custRadScaleInc="553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C8A487-5F9C-4D36-9414-415E61D93C2C}" type="pres">
      <dgm:prSet presAssocID="{52055892-11B0-4163-8403-B651B3CC4D11}" presName="sibTrans" presStyleLbl="sibTrans2D1" presStyleIdx="2" presStyleCnt="6"/>
      <dgm:spPr/>
      <dgm:t>
        <a:bodyPr/>
        <a:lstStyle/>
        <a:p>
          <a:endParaRPr lang="ru-RU"/>
        </a:p>
      </dgm:t>
    </dgm:pt>
    <dgm:pt modelId="{ABFBA85E-811C-46B4-B0D3-84720A4C78DD}" type="pres">
      <dgm:prSet presAssocID="{52055892-11B0-4163-8403-B651B3CC4D11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B93888D5-5505-4C7F-9E88-4528FEF2E69B}" type="pres">
      <dgm:prSet presAssocID="{7A1E2A22-DCC7-457C-B97F-63FDCE9A1EF6}" presName="node" presStyleLbl="node1" presStyleIdx="3" presStyleCnt="6" custScaleX="169761" custScaleY="129919" custRadScaleRad="113044" custRadScaleInc="1323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DFC3C2-0F29-435F-9322-A54DE3B72F7B}" type="pres">
      <dgm:prSet presAssocID="{9BC537FF-6757-4773-87FF-97365DDEBD07}" presName="sibTrans" presStyleLbl="sibTrans2D1" presStyleIdx="3" presStyleCnt="6"/>
      <dgm:spPr/>
      <dgm:t>
        <a:bodyPr/>
        <a:lstStyle/>
        <a:p>
          <a:endParaRPr lang="ru-RU"/>
        </a:p>
      </dgm:t>
    </dgm:pt>
    <dgm:pt modelId="{527C9B7A-3215-4F24-8762-6449952E46D0}" type="pres">
      <dgm:prSet presAssocID="{9BC537FF-6757-4773-87FF-97365DDEBD07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A513F00F-0497-477B-98C1-2AC343C891BB}" type="pres">
      <dgm:prSet presAssocID="{9788828B-6517-4EFE-B5F6-6C4A107918D3}" presName="node" presStyleLbl="node1" presStyleIdx="4" presStyleCnt="6" custScaleX="149762" custScaleY="124067" custRadScaleRad="159793" custRadScaleInc="959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1471FE-A84F-4E6C-8952-0FE3507C88A4}" type="pres">
      <dgm:prSet presAssocID="{480B9BD4-B851-447B-BA34-835FCA57914C}" presName="sibTrans" presStyleLbl="sibTrans2D1" presStyleIdx="4" presStyleCnt="6"/>
      <dgm:spPr/>
      <dgm:t>
        <a:bodyPr/>
        <a:lstStyle/>
        <a:p>
          <a:endParaRPr lang="ru-RU"/>
        </a:p>
      </dgm:t>
    </dgm:pt>
    <dgm:pt modelId="{ED3B38BA-90BA-4F5E-9E51-BE9105669E5A}" type="pres">
      <dgm:prSet presAssocID="{480B9BD4-B851-447B-BA34-835FCA57914C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C6D88555-CAFD-4CE0-B51E-A2D56379E866}" type="pres">
      <dgm:prSet presAssocID="{866C353B-729B-4F95-BEA4-9BB2B958CEAE}" presName="node" presStyleLbl="node1" presStyleIdx="5" presStyleCnt="6" custScaleX="156476" custScaleY="127383" custRadScaleRad="114725" custRadScaleInc="749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EF9868-700E-43D0-9300-0FD88B9E6FF9}" type="pres">
      <dgm:prSet presAssocID="{CBB62FAA-BE65-4B88-A111-C55CC42AF43E}" presName="sibTrans" presStyleLbl="sibTrans2D1" presStyleIdx="5" presStyleCnt="6"/>
      <dgm:spPr/>
      <dgm:t>
        <a:bodyPr/>
        <a:lstStyle/>
        <a:p>
          <a:endParaRPr lang="ru-RU"/>
        </a:p>
      </dgm:t>
    </dgm:pt>
    <dgm:pt modelId="{29411089-0ED4-4E70-82BE-516BE03008A5}" type="pres">
      <dgm:prSet presAssocID="{CBB62FAA-BE65-4B88-A111-C55CC42AF43E}" presName="connectorText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2B070527-60AC-4677-B43B-9BE6B47D1890}" type="presOf" srcId="{573A3D74-4220-4A27-8B0F-0D3FE4DEF3D0}" destId="{4AC15A50-7255-4F4A-8A36-E7CB60BEBE87}" srcOrd="0" destOrd="0" presId="urn:microsoft.com/office/officeart/2005/8/layout/cycle2"/>
    <dgm:cxn modelId="{16653CB8-4013-415B-A8E2-17695EF6BD1E}" type="presOf" srcId="{B1ABDD9A-3503-40B2-8232-F1C8ECB99AAC}" destId="{FF3D46F5-855F-46BE-A691-5765F9280455}" srcOrd="0" destOrd="0" presId="urn:microsoft.com/office/officeart/2005/8/layout/cycle2"/>
    <dgm:cxn modelId="{F5CE9453-6DD3-4942-9405-832D1E958ECC}" type="presOf" srcId="{AECEAFD4-FD1A-497E-AF66-2D848553B4BB}" destId="{967BAEE4-DCA9-4CBA-AE14-166421D126FA}" srcOrd="1" destOrd="0" presId="urn:microsoft.com/office/officeart/2005/8/layout/cycle2"/>
    <dgm:cxn modelId="{A357C81A-C6A6-477F-AC63-43C5A32C6072}" type="presOf" srcId="{480B9BD4-B851-447B-BA34-835FCA57914C}" destId="{ED3B38BA-90BA-4F5E-9E51-BE9105669E5A}" srcOrd="1" destOrd="0" presId="urn:microsoft.com/office/officeart/2005/8/layout/cycle2"/>
    <dgm:cxn modelId="{6AC483C8-BFEE-4F16-A5FC-6C9B9DB0527A}" srcId="{1C3D46EF-10AE-4DE4-B898-F133A42D8650}" destId="{866C353B-729B-4F95-BEA4-9BB2B958CEAE}" srcOrd="5" destOrd="0" parTransId="{AC4CF4AC-01D8-49BE-AF35-7ABEA6DCC920}" sibTransId="{CBB62FAA-BE65-4B88-A111-C55CC42AF43E}"/>
    <dgm:cxn modelId="{D111A1F8-BC6E-48F9-A889-C002D322498D}" type="presOf" srcId="{CBB62FAA-BE65-4B88-A111-C55CC42AF43E}" destId="{C9EF9868-700E-43D0-9300-0FD88B9E6FF9}" srcOrd="0" destOrd="0" presId="urn:microsoft.com/office/officeart/2005/8/layout/cycle2"/>
    <dgm:cxn modelId="{6E40E752-89D5-46F5-A1BE-5C75132EDAC9}" type="presOf" srcId="{9BC537FF-6757-4773-87FF-97365DDEBD07}" destId="{527C9B7A-3215-4F24-8762-6449952E46D0}" srcOrd="1" destOrd="0" presId="urn:microsoft.com/office/officeart/2005/8/layout/cycle2"/>
    <dgm:cxn modelId="{9F808784-6BED-42E6-9E9E-8DC4EB4D769E}" type="presOf" srcId="{480B9BD4-B851-447B-BA34-835FCA57914C}" destId="{841471FE-A84F-4E6C-8952-0FE3507C88A4}" srcOrd="0" destOrd="0" presId="urn:microsoft.com/office/officeart/2005/8/layout/cycle2"/>
    <dgm:cxn modelId="{FE22C654-DBA6-4693-A03A-6D22DB694757}" type="presOf" srcId="{52055892-11B0-4163-8403-B651B3CC4D11}" destId="{6CC8A487-5F9C-4D36-9414-415E61D93C2C}" srcOrd="0" destOrd="0" presId="urn:microsoft.com/office/officeart/2005/8/layout/cycle2"/>
    <dgm:cxn modelId="{674B684E-C66A-44DC-9E30-7934E1397A7D}" type="presOf" srcId="{866C353B-729B-4F95-BEA4-9BB2B958CEAE}" destId="{C6D88555-CAFD-4CE0-B51E-A2D56379E866}" srcOrd="0" destOrd="0" presId="urn:microsoft.com/office/officeart/2005/8/layout/cycle2"/>
    <dgm:cxn modelId="{7CD0DA3E-B1F4-436B-B70E-151630911CAF}" type="presOf" srcId="{9788828B-6517-4EFE-B5F6-6C4A107918D3}" destId="{A513F00F-0497-477B-98C1-2AC343C891BB}" srcOrd="0" destOrd="0" presId="urn:microsoft.com/office/officeart/2005/8/layout/cycle2"/>
    <dgm:cxn modelId="{A06BDAC7-F866-4A27-81BF-71C4ACAE83CA}" srcId="{1C3D46EF-10AE-4DE4-B898-F133A42D8650}" destId="{9788828B-6517-4EFE-B5F6-6C4A107918D3}" srcOrd="4" destOrd="0" parTransId="{270BD6BF-0BEC-488B-A8EB-E59BA8D9915E}" sibTransId="{480B9BD4-B851-447B-BA34-835FCA57914C}"/>
    <dgm:cxn modelId="{8DC03771-D20F-4C55-AA3E-5A69E338B510}" type="presOf" srcId="{52055892-11B0-4163-8403-B651B3CC4D11}" destId="{ABFBA85E-811C-46B4-B0D3-84720A4C78DD}" srcOrd="1" destOrd="0" presId="urn:microsoft.com/office/officeart/2005/8/layout/cycle2"/>
    <dgm:cxn modelId="{16965041-E896-48CD-BF6F-1153E7D5433F}" type="presOf" srcId="{1DDE66DE-C6B9-41AE-B1B6-93650CE2CACE}" destId="{D3D6256F-19A0-46D1-9781-4178284B97A8}" srcOrd="0" destOrd="0" presId="urn:microsoft.com/office/officeart/2005/8/layout/cycle2"/>
    <dgm:cxn modelId="{947AEAFE-15D9-4B8C-B415-28EFB7659FAD}" srcId="{1C3D46EF-10AE-4DE4-B898-F133A42D8650}" destId="{573A3D74-4220-4A27-8B0F-0D3FE4DEF3D0}" srcOrd="0" destOrd="0" parTransId="{A2ED71A1-7E5B-4A2E-97E8-546484D6EF8F}" sibTransId="{B1ABDD9A-3503-40B2-8232-F1C8ECB99AAC}"/>
    <dgm:cxn modelId="{4C3F486F-0E75-4E37-B5E7-C6B09234B884}" type="presOf" srcId="{9BC537FF-6757-4773-87FF-97365DDEBD07}" destId="{AFDFC3C2-0F29-435F-9322-A54DE3B72F7B}" srcOrd="0" destOrd="0" presId="urn:microsoft.com/office/officeart/2005/8/layout/cycle2"/>
    <dgm:cxn modelId="{463DBB26-BCD8-4578-9AB3-C86DF83D3F6E}" type="presOf" srcId="{7A1E2A22-DCC7-457C-B97F-63FDCE9A1EF6}" destId="{B93888D5-5505-4C7F-9E88-4528FEF2E69B}" srcOrd="0" destOrd="0" presId="urn:microsoft.com/office/officeart/2005/8/layout/cycle2"/>
    <dgm:cxn modelId="{830BEDF1-6AEA-4FCC-87FE-B967F9FB5EEB}" srcId="{1C3D46EF-10AE-4DE4-B898-F133A42D8650}" destId="{1DDE66DE-C6B9-41AE-B1B6-93650CE2CACE}" srcOrd="1" destOrd="0" parTransId="{470BFA46-D2B1-476F-B85B-D61AE2F7B8B9}" sibTransId="{AECEAFD4-FD1A-497E-AF66-2D848553B4BB}"/>
    <dgm:cxn modelId="{4BF38A2C-51B3-4DF6-8B92-94C711BF6187}" srcId="{1C3D46EF-10AE-4DE4-B898-F133A42D8650}" destId="{35A0F588-B1CC-45A1-AC20-8DCE77C9B22E}" srcOrd="2" destOrd="0" parTransId="{7F0D2FEB-6116-43A5-A26C-637E28F3F857}" sibTransId="{52055892-11B0-4163-8403-B651B3CC4D11}"/>
    <dgm:cxn modelId="{AF90B033-6291-4577-9D86-E4D05AC34695}" type="presOf" srcId="{35A0F588-B1CC-45A1-AC20-8DCE77C9B22E}" destId="{89996F9E-105E-4B1F-B788-604A5290A32C}" srcOrd="0" destOrd="0" presId="urn:microsoft.com/office/officeart/2005/8/layout/cycle2"/>
    <dgm:cxn modelId="{287C2759-E274-48A0-905E-6D8EB71712DF}" type="presOf" srcId="{CBB62FAA-BE65-4B88-A111-C55CC42AF43E}" destId="{29411089-0ED4-4E70-82BE-516BE03008A5}" srcOrd="1" destOrd="0" presId="urn:microsoft.com/office/officeart/2005/8/layout/cycle2"/>
    <dgm:cxn modelId="{82DE6D51-4602-4FDF-B0C2-C81ACA02FA84}" type="presOf" srcId="{AECEAFD4-FD1A-497E-AF66-2D848553B4BB}" destId="{1B38E95C-6CD4-41CD-9F2F-904974528DE4}" srcOrd="0" destOrd="0" presId="urn:microsoft.com/office/officeart/2005/8/layout/cycle2"/>
    <dgm:cxn modelId="{2E28C509-3161-4E8E-B32C-25394E2CFA7D}" type="presOf" srcId="{B1ABDD9A-3503-40B2-8232-F1C8ECB99AAC}" destId="{0360D37E-7DD4-49E8-8928-A32F4A65E703}" srcOrd="1" destOrd="0" presId="urn:microsoft.com/office/officeart/2005/8/layout/cycle2"/>
    <dgm:cxn modelId="{40B80EE7-D3D8-43A4-A4DC-B7D1BADB2AEF}" type="presOf" srcId="{1C3D46EF-10AE-4DE4-B898-F133A42D8650}" destId="{EDFF748F-110C-45C5-B4C5-5C40B1647FA8}" srcOrd="0" destOrd="0" presId="urn:microsoft.com/office/officeart/2005/8/layout/cycle2"/>
    <dgm:cxn modelId="{9A7367AA-F98D-45AD-8B99-554CD06D60CF}" srcId="{1C3D46EF-10AE-4DE4-B898-F133A42D8650}" destId="{7A1E2A22-DCC7-457C-B97F-63FDCE9A1EF6}" srcOrd="3" destOrd="0" parTransId="{E6E28648-2B4E-4908-A15E-921585204165}" sibTransId="{9BC537FF-6757-4773-87FF-97365DDEBD07}"/>
    <dgm:cxn modelId="{8363AF97-B0D8-4446-95CD-4140F562EE25}" type="presParOf" srcId="{EDFF748F-110C-45C5-B4C5-5C40B1647FA8}" destId="{4AC15A50-7255-4F4A-8A36-E7CB60BEBE87}" srcOrd="0" destOrd="0" presId="urn:microsoft.com/office/officeart/2005/8/layout/cycle2"/>
    <dgm:cxn modelId="{7108CB8F-6C4D-4338-BD37-A4E98E668391}" type="presParOf" srcId="{EDFF748F-110C-45C5-B4C5-5C40B1647FA8}" destId="{FF3D46F5-855F-46BE-A691-5765F9280455}" srcOrd="1" destOrd="0" presId="urn:microsoft.com/office/officeart/2005/8/layout/cycle2"/>
    <dgm:cxn modelId="{60726B8F-2B29-44E8-B103-7D915DA595A8}" type="presParOf" srcId="{FF3D46F5-855F-46BE-A691-5765F9280455}" destId="{0360D37E-7DD4-49E8-8928-A32F4A65E703}" srcOrd="0" destOrd="0" presId="urn:microsoft.com/office/officeart/2005/8/layout/cycle2"/>
    <dgm:cxn modelId="{DF414F3A-9828-4803-9968-31565643B005}" type="presParOf" srcId="{EDFF748F-110C-45C5-B4C5-5C40B1647FA8}" destId="{D3D6256F-19A0-46D1-9781-4178284B97A8}" srcOrd="2" destOrd="0" presId="urn:microsoft.com/office/officeart/2005/8/layout/cycle2"/>
    <dgm:cxn modelId="{612EDD67-3FA5-49D3-998A-62F9D3E17E1C}" type="presParOf" srcId="{EDFF748F-110C-45C5-B4C5-5C40B1647FA8}" destId="{1B38E95C-6CD4-41CD-9F2F-904974528DE4}" srcOrd="3" destOrd="0" presId="urn:microsoft.com/office/officeart/2005/8/layout/cycle2"/>
    <dgm:cxn modelId="{17D9E011-9677-4752-B612-99CDD1325FDC}" type="presParOf" srcId="{1B38E95C-6CD4-41CD-9F2F-904974528DE4}" destId="{967BAEE4-DCA9-4CBA-AE14-166421D126FA}" srcOrd="0" destOrd="0" presId="urn:microsoft.com/office/officeart/2005/8/layout/cycle2"/>
    <dgm:cxn modelId="{E227FCFD-1C5D-4CEF-AC2D-3D6FD62BF48E}" type="presParOf" srcId="{EDFF748F-110C-45C5-B4C5-5C40B1647FA8}" destId="{89996F9E-105E-4B1F-B788-604A5290A32C}" srcOrd="4" destOrd="0" presId="urn:microsoft.com/office/officeart/2005/8/layout/cycle2"/>
    <dgm:cxn modelId="{EC9C2023-E777-4A21-AC76-BF3DFDE526F8}" type="presParOf" srcId="{EDFF748F-110C-45C5-B4C5-5C40B1647FA8}" destId="{6CC8A487-5F9C-4D36-9414-415E61D93C2C}" srcOrd="5" destOrd="0" presId="urn:microsoft.com/office/officeart/2005/8/layout/cycle2"/>
    <dgm:cxn modelId="{305678BF-9909-44C7-AE58-E44D79BFE444}" type="presParOf" srcId="{6CC8A487-5F9C-4D36-9414-415E61D93C2C}" destId="{ABFBA85E-811C-46B4-B0D3-84720A4C78DD}" srcOrd="0" destOrd="0" presId="urn:microsoft.com/office/officeart/2005/8/layout/cycle2"/>
    <dgm:cxn modelId="{CDCB6E1E-944E-413C-9542-A5C6B665D048}" type="presParOf" srcId="{EDFF748F-110C-45C5-B4C5-5C40B1647FA8}" destId="{B93888D5-5505-4C7F-9E88-4528FEF2E69B}" srcOrd="6" destOrd="0" presId="urn:microsoft.com/office/officeart/2005/8/layout/cycle2"/>
    <dgm:cxn modelId="{B1D8D644-C020-4F44-A01B-FCA7253B612B}" type="presParOf" srcId="{EDFF748F-110C-45C5-B4C5-5C40B1647FA8}" destId="{AFDFC3C2-0F29-435F-9322-A54DE3B72F7B}" srcOrd="7" destOrd="0" presId="urn:microsoft.com/office/officeart/2005/8/layout/cycle2"/>
    <dgm:cxn modelId="{531DB6DB-DB94-4A5E-9CD6-4A1751369F22}" type="presParOf" srcId="{AFDFC3C2-0F29-435F-9322-A54DE3B72F7B}" destId="{527C9B7A-3215-4F24-8762-6449952E46D0}" srcOrd="0" destOrd="0" presId="urn:microsoft.com/office/officeart/2005/8/layout/cycle2"/>
    <dgm:cxn modelId="{F09B17C9-9BE3-4785-ABF4-B8B881D49232}" type="presParOf" srcId="{EDFF748F-110C-45C5-B4C5-5C40B1647FA8}" destId="{A513F00F-0497-477B-98C1-2AC343C891BB}" srcOrd="8" destOrd="0" presId="urn:microsoft.com/office/officeart/2005/8/layout/cycle2"/>
    <dgm:cxn modelId="{D85991BA-9BD2-4DB8-9D4D-06D9BE740662}" type="presParOf" srcId="{EDFF748F-110C-45C5-B4C5-5C40B1647FA8}" destId="{841471FE-A84F-4E6C-8952-0FE3507C88A4}" srcOrd="9" destOrd="0" presId="urn:microsoft.com/office/officeart/2005/8/layout/cycle2"/>
    <dgm:cxn modelId="{53B03C94-3ECD-4CAE-961A-042342E50815}" type="presParOf" srcId="{841471FE-A84F-4E6C-8952-0FE3507C88A4}" destId="{ED3B38BA-90BA-4F5E-9E51-BE9105669E5A}" srcOrd="0" destOrd="0" presId="urn:microsoft.com/office/officeart/2005/8/layout/cycle2"/>
    <dgm:cxn modelId="{FE7F3BB4-2DB6-48BA-B7D3-EA08C360F23F}" type="presParOf" srcId="{EDFF748F-110C-45C5-B4C5-5C40B1647FA8}" destId="{C6D88555-CAFD-4CE0-B51E-A2D56379E866}" srcOrd="10" destOrd="0" presId="urn:microsoft.com/office/officeart/2005/8/layout/cycle2"/>
    <dgm:cxn modelId="{0BBC5CDF-D11D-4A6E-B75B-D0CA78FC7BFA}" type="presParOf" srcId="{EDFF748F-110C-45C5-B4C5-5C40B1647FA8}" destId="{C9EF9868-700E-43D0-9300-0FD88B9E6FF9}" srcOrd="11" destOrd="0" presId="urn:microsoft.com/office/officeart/2005/8/layout/cycle2"/>
    <dgm:cxn modelId="{BEDE5924-095B-4790-92F2-BC963752D53C}" type="presParOf" srcId="{C9EF9868-700E-43D0-9300-0FD88B9E6FF9}" destId="{29411089-0ED4-4E70-82BE-516BE03008A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813942-9F37-4716-B3DD-3C67319BC31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631DA4-59A6-42F3-81C4-21834A75711D}">
      <dgm:prSet phldrT="[Текст]"/>
      <dgm:spPr>
        <a:solidFill>
          <a:schemeClr val="accent6">
            <a:lumMod val="75000"/>
          </a:schemeClr>
        </a:solidFill>
        <a:ln>
          <a:solidFill>
            <a:srgbClr val="C00000"/>
          </a:solidFill>
        </a:ln>
      </dgm:spPr>
      <dgm:t>
        <a:bodyPr/>
        <a:lstStyle/>
        <a:p>
          <a:endParaRPr lang="ru-RU" dirty="0"/>
        </a:p>
      </dgm:t>
    </dgm:pt>
    <dgm:pt modelId="{3665CAE5-69A9-4B29-ABC8-DCBBE1A534C5}" type="sibTrans" cxnId="{2973D1AC-E327-461B-89EF-E2FA693C89EB}">
      <dgm:prSet/>
      <dgm:spPr/>
      <dgm:t>
        <a:bodyPr/>
        <a:lstStyle/>
        <a:p>
          <a:endParaRPr lang="ru-RU"/>
        </a:p>
      </dgm:t>
    </dgm:pt>
    <dgm:pt modelId="{AC8FBE9B-4A9D-4870-909E-BC20FF04FFE6}" type="parTrans" cxnId="{2973D1AC-E327-461B-89EF-E2FA693C89EB}">
      <dgm:prSet/>
      <dgm:spPr/>
      <dgm:t>
        <a:bodyPr/>
        <a:lstStyle/>
        <a:p>
          <a:endParaRPr lang="ru-RU"/>
        </a:p>
      </dgm:t>
    </dgm:pt>
    <dgm:pt modelId="{A238E454-5973-4763-8A7B-6CCDD329677E}">
      <dgm:prSet phldrT="[Текст]"/>
      <dgm:spPr>
        <a:solidFill>
          <a:schemeClr val="accent6">
            <a:lumMod val="75000"/>
          </a:schemeClr>
        </a:solidFill>
        <a:ln>
          <a:solidFill>
            <a:srgbClr val="C00000"/>
          </a:solidFill>
        </a:ln>
      </dgm:spPr>
      <dgm:t>
        <a:bodyPr/>
        <a:lstStyle/>
        <a:p>
          <a:endParaRPr lang="ru-RU" dirty="0"/>
        </a:p>
      </dgm:t>
    </dgm:pt>
    <dgm:pt modelId="{D732499E-8D93-4483-A991-0CB33F8F333C}" type="parTrans" cxnId="{FD684EA8-5327-479F-860D-6CB283395286}">
      <dgm:prSet/>
      <dgm:spPr/>
      <dgm:t>
        <a:bodyPr/>
        <a:lstStyle/>
        <a:p>
          <a:endParaRPr lang="ru-RU"/>
        </a:p>
      </dgm:t>
    </dgm:pt>
    <dgm:pt modelId="{73C9E845-EE81-4C3B-AE12-9DFEB08D821E}" type="sibTrans" cxnId="{FD684EA8-5327-479F-860D-6CB283395286}">
      <dgm:prSet/>
      <dgm:spPr/>
      <dgm:t>
        <a:bodyPr/>
        <a:lstStyle/>
        <a:p>
          <a:endParaRPr lang="ru-RU"/>
        </a:p>
      </dgm:t>
    </dgm:pt>
    <dgm:pt modelId="{4ED5219F-A804-4846-9D8D-ACB75E1A3BDA}">
      <dgm:prSet phldrT="[Текст]"/>
      <dgm:spPr>
        <a:solidFill>
          <a:schemeClr val="accent6">
            <a:lumMod val="75000"/>
          </a:schemeClr>
        </a:solidFill>
        <a:ln>
          <a:solidFill>
            <a:srgbClr val="C00000"/>
          </a:solidFill>
        </a:ln>
      </dgm:spPr>
      <dgm:t>
        <a:bodyPr/>
        <a:lstStyle/>
        <a:p>
          <a:endParaRPr lang="ru-RU" dirty="0"/>
        </a:p>
      </dgm:t>
    </dgm:pt>
    <dgm:pt modelId="{FA7C3715-8348-466D-ADCF-40839F745047}" type="parTrans" cxnId="{5552693E-BF6E-499D-AD09-D813701B18E8}">
      <dgm:prSet/>
      <dgm:spPr/>
      <dgm:t>
        <a:bodyPr/>
        <a:lstStyle/>
        <a:p>
          <a:endParaRPr lang="ru-RU"/>
        </a:p>
      </dgm:t>
    </dgm:pt>
    <dgm:pt modelId="{1C416090-AA35-4646-9CA5-E673682E011A}" type="sibTrans" cxnId="{5552693E-BF6E-499D-AD09-D813701B18E8}">
      <dgm:prSet/>
      <dgm:spPr/>
      <dgm:t>
        <a:bodyPr/>
        <a:lstStyle/>
        <a:p>
          <a:endParaRPr lang="ru-RU"/>
        </a:p>
      </dgm:t>
    </dgm:pt>
    <dgm:pt modelId="{ADD746D5-727D-41BF-8C8F-8D11A4047730}">
      <dgm:prSet phldrT="[Текст]"/>
      <dgm:spPr>
        <a:solidFill>
          <a:schemeClr val="accent6">
            <a:lumMod val="75000"/>
          </a:schemeClr>
        </a:solidFill>
        <a:ln>
          <a:solidFill>
            <a:srgbClr val="C00000"/>
          </a:solidFill>
        </a:ln>
      </dgm:spPr>
      <dgm:t>
        <a:bodyPr/>
        <a:lstStyle/>
        <a:p>
          <a:endParaRPr lang="ru-RU" dirty="0"/>
        </a:p>
      </dgm:t>
    </dgm:pt>
    <dgm:pt modelId="{DFB3E24B-8846-4AE5-910E-79593414118E}" type="parTrans" cxnId="{096353C8-31E4-4372-9DD6-FF90D4E48287}">
      <dgm:prSet/>
      <dgm:spPr/>
      <dgm:t>
        <a:bodyPr/>
        <a:lstStyle/>
        <a:p>
          <a:endParaRPr lang="ru-RU"/>
        </a:p>
      </dgm:t>
    </dgm:pt>
    <dgm:pt modelId="{C0B2A4CC-A090-4138-8AD8-4294ED829FFA}" type="sibTrans" cxnId="{096353C8-31E4-4372-9DD6-FF90D4E48287}">
      <dgm:prSet/>
      <dgm:spPr/>
      <dgm:t>
        <a:bodyPr/>
        <a:lstStyle/>
        <a:p>
          <a:endParaRPr lang="ru-RU"/>
        </a:p>
      </dgm:t>
    </dgm:pt>
    <dgm:pt modelId="{9AC25919-CE60-4E67-9A83-9FFBDEFDA378}">
      <dgm:prSet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sz="1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Бюджетном послании</a:t>
          </a:r>
          <a:endParaRPr lang="ru-RU" sz="1600" b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BB93DFC-2411-4DE7-81D0-2AE09B1FCCB1}" type="parTrans" cxnId="{EC29AEE7-3F1E-45C3-BC4A-F79265BF7538}">
      <dgm:prSet/>
      <dgm:spPr/>
      <dgm:t>
        <a:bodyPr/>
        <a:lstStyle/>
        <a:p>
          <a:endParaRPr lang="ru-RU"/>
        </a:p>
      </dgm:t>
    </dgm:pt>
    <dgm:pt modelId="{CD024AA7-43F9-4075-B312-B444A4F79EFB}" type="sibTrans" cxnId="{EC29AEE7-3F1E-45C3-BC4A-F79265BF7538}">
      <dgm:prSet/>
      <dgm:spPr/>
      <dgm:t>
        <a:bodyPr/>
        <a:lstStyle/>
        <a:p>
          <a:endParaRPr lang="ru-RU"/>
        </a:p>
      </dgm:t>
    </dgm:pt>
    <dgm:pt modelId="{0AB76A71-7B58-4F38-9939-607CBEDF1E2E}">
      <dgm:prSet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sz="1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Президента Российской Федерации</a:t>
          </a:r>
          <a:endParaRPr lang="ru-RU" sz="1600" b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DC72099-E025-4548-BB06-64022D1343F2}" type="parTrans" cxnId="{78A08DBE-C6D7-4D66-8FB5-48B0C58B558D}">
      <dgm:prSet/>
      <dgm:spPr/>
      <dgm:t>
        <a:bodyPr/>
        <a:lstStyle/>
        <a:p>
          <a:endParaRPr lang="ru-RU"/>
        </a:p>
      </dgm:t>
    </dgm:pt>
    <dgm:pt modelId="{20C503B5-31BE-4E40-91BB-6D1014AD8AA3}" type="sibTrans" cxnId="{78A08DBE-C6D7-4D66-8FB5-48B0C58B558D}">
      <dgm:prSet/>
      <dgm:spPr/>
      <dgm:t>
        <a:bodyPr/>
        <a:lstStyle/>
        <a:p>
          <a:endParaRPr lang="ru-RU"/>
        </a:p>
      </dgm:t>
    </dgm:pt>
    <dgm:pt modelId="{6A64C9E7-D62D-46D3-AF28-707E9E6E893A}">
      <dgm:prSet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sz="1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Прогнозе социально-экономического развития</a:t>
          </a:r>
          <a:endParaRPr lang="ru-RU" sz="1600" b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DE02A37-E353-48D2-BEC7-6513752533C3}" type="parTrans" cxnId="{D4FE28B0-EE33-4F91-8446-86066F2CE86D}">
      <dgm:prSet/>
      <dgm:spPr/>
      <dgm:t>
        <a:bodyPr/>
        <a:lstStyle/>
        <a:p>
          <a:endParaRPr lang="ru-RU"/>
        </a:p>
      </dgm:t>
    </dgm:pt>
    <dgm:pt modelId="{AA9DBAA5-F540-4E86-BE6F-D9FEDB874223}" type="sibTrans" cxnId="{D4FE28B0-EE33-4F91-8446-86066F2CE86D}">
      <dgm:prSet/>
      <dgm:spPr/>
      <dgm:t>
        <a:bodyPr/>
        <a:lstStyle/>
        <a:p>
          <a:endParaRPr lang="ru-RU"/>
        </a:p>
      </dgm:t>
    </dgm:pt>
    <dgm:pt modelId="{CD053048-C2ED-4025-9D29-3C95230FC74D}">
      <dgm:prSet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sz="1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Основных направлениях бюджетной и налоговой политики</a:t>
          </a:r>
          <a:endParaRPr lang="ru-RU" sz="1600" b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2E71803-21D7-4861-A587-DF2B3B126549}" type="parTrans" cxnId="{D3AFB26E-1890-4059-AE47-6DFC141F79EC}">
      <dgm:prSet/>
      <dgm:spPr/>
      <dgm:t>
        <a:bodyPr/>
        <a:lstStyle/>
        <a:p>
          <a:endParaRPr lang="ru-RU"/>
        </a:p>
      </dgm:t>
    </dgm:pt>
    <dgm:pt modelId="{FF300788-5EB0-4446-B009-948CB767A731}" type="sibTrans" cxnId="{D3AFB26E-1890-4059-AE47-6DFC141F79EC}">
      <dgm:prSet/>
      <dgm:spPr/>
      <dgm:t>
        <a:bodyPr/>
        <a:lstStyle/>
        <a:p>
          <a:endParaRPr lang="ru-RU"/>
        </a:p>
      </dgm:t>
    </dgm:pt>
    <dgm:pt modelId="{81BF6C15-12E9-47C8-860F-9D89DAB7EDB8}">
      <dgm:prSet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sz="1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Муниципальных программах</a:t>
          </a:r>
          <a:endParaRPr lang="ru-RU" sz="1600" b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265001D-3CF1-4E70-982B-84C468E80BD7}" type="parTrans" cxnId="{029568DB-F8AE-4183-B66F-FC9B258627FF}">
      <dgm:prSet/>
      <dgm:spPr/>
      <dgm:t>
        <a:bodyPr/>
        <a:lstStyle/>
        <a:p>
          <a:endParaRPr lang="ru-RU"/>
        </a:p>
      </dgm:t>
    </dgm:pt>
    <dgm:pt modelId="{1920D16A-3D80-45F5-A076-29E318559A88}" type="sibTrans" cxnId="{029568DB-F8AE-4183-B66F-FC9B258627FF}">
      <dgm:prSet/>
      <dgm:spPr/>
      <dgm:t>
        <a:bodyPr/>
        <a:lstStyle/>
        <a:p>
          <a:endParaRPr lang="ru-RU"/>
        </a:p>
      </dgm:t>
    </dgm:pt>
    <dgm:pt modelId="{5ED0ED7B-9344-4023-997D-B047E30F991E}" type="pres">
      <dgm:prSet presAssocID="{EB813942-9F37-4716-B3DD-3C67319BC31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445689-1A97-4E4A-A069-038D9AB812DA}" type="pres">
      <dgm:prSet presAssocID="{A238E454-5973-4763-8A7B-6CCDD329677E}" presName="composite" presStyleCnt="0"/>
      <dgm:spPr/>
    </dgm:pt>
    <dgm:pt modelId="{6B11098A-AD1F-4BBE-8D17-DF9B05092FB0}" type="pres">
      <dgm:prSet presAssocID="{A238E454-5973-4763-8A7B-6CCDD329677E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E61A8C-597E-43C2-8F71-EB0106D03AB1}" type="pres">
      <dgm:prSet presAssocID="{A238E454-5973-4763-8A7B-6CCDD329677E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875E48-C816-4166-9EEA-93087B42DB77}" type="pres">
      <dgm:prSet presAssocID="{73C9E845-EE81-4C3B-AE12-9DFEB08D821E}" presName="sp" presStyleCnt="0"/>
      <dgm:spPr/>
    </dgm:pt>
    <dgm:pt modelId="{C8EE9CF5-9BB7-4B8E-87D1-52B88913DB17}" type="pres">
      <dgm:prSet presAssocID="{4ED5219F-A804-4846-9D8D-ACB75E1A3BDA}" presName="composite" presStyleCnt="0"/>
      <dgm:spPr/>
    </dgm:pt>
    <dgm:pt modelId="{716AD9FB-F81B-410E-9DCC-610802AFFEF5}" type="pres">
      <dgm:prSet presAssocID="{4ED5219F-A804-4846-9D8D-ACB75E1A3BDA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5A6FE3-52CD-44D5-8C59-247DDFBBFAF2}" type="pres">
      <dgm:prSet presAssocID="{4ED5219F-A804-4846-9D8D-ACB75E1A3BDA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B88D91-9447-4FB5-89AD-59069D28E664}" type="pres">
      <dgm:prSet presAssocID="{1C416090-AA35-4646-9CA5-E673682E011A}" presName="sp" presStyleCnt="0"/>
      <dgm:spPr/>
    </dgm:pt>
    <dgm:pt modelId="{E980A2A9-2C4D-4409-9C4E-328D3944B0A5}" type="pres">
      <dgm:prSet presAssocID="{ADD746D5-727D-41BF-8C8F-8D11A4047730}" presName="composite" presStyleCnt="0"/>
      <dgm:spPr/>
    </dgm:pt>
    <dgm:pt modelId="{F1EB56B6-1597-4162-9EFD-2A41C05C6112}" type="pres">
      <dgm:prSet presAssocID="{ADD746D5-727D-41BF-8C8F-8D11A4047730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1FA0AA-3580-4934-8EE8-81AA9164074E}" type="pres">
      <dgm:prSet presAssocID="{ADD746D5-727D-41BF-8C8F-8D11A4047730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4A958E-2C64-4826-8CC2-3CB3AC36D33D}" type="pres">
      <dgm:prSet presAssocID="{C0B2A4CC-A090-4138-8AD8-4294ED829FFA}" presName="sp" presStyleCnt="0"/>
      <dgm:spPr/>
    </dgm:pt>
    <dgm:pt modelId="{E48BAEA9-5FE9-4AE8-8172-4289D609CE1A}" type="pres">
      <dgm:prSet presAssocID="{C2631DA4-59A6-42F3-81C4-21834A75711D}" presName="composite" presStyleCnt="0"/>
      <dgm:spPr/>
    </dgm:pt>
    <dgm:pt modelId="{21557417-AA3B-4C5A-BA43-68243C323DBE}" type="pres">
      <dgm:prSet presAssocID="{C2631DA4-59A6-42F3-81C4-21834A75711D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D3C04B-FB09-419F-921B-E0333C80ECE5}" type="pres">
      <dgm:prSet presAssocID="{C2631DA4-59A6-42F3-81C4-21834A75711D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A08DBE-C6D7-4D66-8FB5-48B0C58B558D}" srcId="{A238E454-5973-4763-8A7B-6CCDD329677E}" destId="{0AB76A71-7B58-4F38-9939-607CBEDF1E2E}" srcOrd="1" destOrd="0" parTransId="{1DC72099-E025-4548-BB06-64022D1343F2}" sibTransId="{20C503B5-31BE-4E40-91BB-6D1014AD8AA3}"/>
    <dgm:cxn modelId="{096353C8-31E4-4372-9DD6-FF90D4E48287}" srcId="{EB813942-9F37-4716-B3DD-3C67319BC31B}" destId="{ADD746D5-727D-41BF-8C8F-8D11A4047730}" srcOrd="2" destOrd="0" parTransId="{DFB3E24B-8846-4AE5-910E-79593414118E}" sibTransId="{C0B2A4CC-A090-4138-8AD8-4294ED829FFA}"/>
    <dgm:cxn modelId="{E20A5FDC-365F-4A11-A19B-E08F6EF1E42F}" type="presOf" srcId="{C2631DA4-59A6-42F3-81C4-21834A75711D}" destId="{21557417-AA3B-4C5A-BA43-68243C323DBE}" srcOrd="0" destOrd="0" presId="urn:microsoft.com/office/officeart/2005/8/layout/chevron2"/>
    <dgm:cxn modelId="{28A207C2-5EC2-47AD-96E9-2E8CC7BFEF54}" type="presOf" srcId="{CD053048-C2ED-4025-9D29-3C95230FC74D}" destId="{431FA0AA-3580-4934-8EE8-81AA9164074E}" srcOrd="0" destOrd="0" presId="urn:microsoft.com/office/officeart/2005/8/layout/chevron2"/>
    <dgm:cxn modelId="{EC29AEE7-3F1E-45C3-BC4A-F79265BF7538}" srcId="{A238E454-5973-4763-8A7B-6CCDD329677E}" destId="{9AC25919-CE60-4E67-9A83-9FFBDEFDA378}" srcOrd="0" destOrd="0" parTransId="{DBB93DFC-2411-4DE7-81D0-2AE09B1FCCB1}" sibTransId="{CD024AA7-43F9-4075-B312-B444A4F79EFB}"/>
    <dgm:cxn modelId="{D3AFB26E-1890-4059-AE47-6DFC141F79EC}" srcId="{ADD746D5-727D-41BF-8C8F-8D11A4047730}" destId="{CD053048-C2ED-4025-9D29-3C95230FC74D}" srcOrd="0" destOrd="0" parTransId="{A2E71803-21D7-4861-A587-DF2B3B126549}" sibTransId="{FF300788-5EB0-4446-B009-948CB767A731}"/>
    <dgm:cxn modelId="{9738B32D-192F-4CF7-B9C6-D30FDD052EDE}" type="presOf" srcId="{0AB76A71-7B58-4F38-9939-607CBEDF1E2E}" destId="{80E61A8C-597E-43C2-8F71-EB0106D03AB1}" srcOrd="0" destOrd="1" presId="urn:microsoft.com/office/officeart/2005/8/layout/chevron2"/>
    <dgm:cxn modelId="{D4FE28B0-EE33-4F91-8446-86066F2CE86D}" srcId="{4ED5219F-A804-4846-9D8D-ACB75E1A3BDA}" destId="{6A64C9E7-D62D-46D3-AF28-707E9E6E893A}" srcOrd="0" destOrd="0" parTransId="{0DE02A37-E353-48D2-BEC7-6513752533C3}" sibTransId="{AA9DBAA5-F540-4E86-BE6F-D9FEDB874223}"/>
    <dgm:cxn modelId="{5552693E-BF6E-499D-AD09-D813701B18E8}" srcId="{EB813942-9F37-4716-B3DD-3C67319BC31B}" destId="{4ED5219F-A804-4846-9D8D-ACB75E1A3BDA}" srcOrd="1" destOrd="0" parTransId="{FA7C3715-8348-466D-ADCF-40839F745047}" sibTransId="{1C416090-AA35-4646-9CA5-E673682E011A}"/>
    <dgm:cxn modelId="{FD684EA8-5327-479F-860D-6CB283395286}" srcId="{EB813942-9F37-4716-B3DD-3C67319BC31B}" destId="{A238E454-5973-4763-8A7B-6CCDD329677E}" srcOrd="0" destOrd="0" parTransId="{D732499E-8D93-4483-A991-0CB33F8F333C}" sibTransId="{73C9E845-EE81-4C3B-AE12-9DFEB08D821E}"/>
    <dgm:cxn modelId="{8E315644-FD1E-459F-9C4C-0CE98756172E}" type="presOf" srcId="{4ED5219F-A804-4846-9D8D-ACB75E1A3BDA}" destId="{716AD9FB-F81B-410E-9DCC-610802AFFEF5}" srcOrd="0" destOrd="0" presId="urn:microsoft.com/office/officeart/2005/8/layout/chevron2"/>
    <dgm:cxn modelId="{3F49C8AB-45D8-4590-AE41-A6CC0FCC9668}" type="presOf" srcId="{EB813942-9F37-4716-B3DD-3C67319BC31B}" destId="{5ED0ED7B-9344-4023-997D-B047E30F991E}" srcOrd="0" destOrd="0" presId="urn:microsoft.com/office/officeart/2005/8/layout/chevron2"/>
    <dgm:cxn modelId="{2973D1AC-E327-461B-89EF-E2FA693C89EB}" srcId="{EB813942-9F37-4716-B3DD-3C67319BC31B}" destId="{C2631DA4-59A6-42F3-81C4-21834A75711D}" srcOrd="3" destOrd="0" parTransId="{AC8FBE9B-4A9D-4870-909E-BC20FF04FFE6}" sibTransId="{3665CAE5-69A9-4B29-ABC8-DCBBE1A534C5}"/>
    <dgm:cxn modelId="{D8737682-BA40-458F-9169-75C023821887}" type="presOf" srcId="{6A64C9E7-D62D-46D3-AF28-707E9E6E893A}" destId="{755A6FE3-52CD-44D5-8C59-247DDFBBFAF2}" srcOrd="0" destOrd="0" presId="urn:microsoft.com/office/officeart/2005/8/layout/chevron2"/>
    <dgm:cxn modelId="{A6AB400D-1354-4E33-B649-FD7E7E863978}" type="presOf" srcId="{81BF6C15-12E9-47C8-860F-9D89DAB7EDB8}" destId="{B4D3C04B-FB09-419F-921B-E0333C80ECE5}" srcOrd="0" destOrd="0" presId="urn:microsoft.com/office/officeart/2005/8/layout/chevron2"/>
    <dgm:cxn modelId="{A3C50D94-1294-4414-985F-4B1C6DE2FD01}" type="presOf" srcId="{ADD746D5-727D-41BF-8C8F-8D11A4047730}" destId="{F1EB56B6-1597-4162-9EFD-2A41C05C6112}" srcOrd="0" destOrd="0" presId="urn:microsoft.com/office/officeart/2005/8/layout/chevron2"/>
    <dgm:cxn modelId="{029568DB-F8AE-4183-B66F-FC9B258627FF}" srcId="{C2631DA4-59A6-42F3-81C4-21834A75711D}" destId="{81BF6C15-12E9-47C8-860F-9D89DAB7EDB8}" srcOrd="0" destOrd="0" parTransId="{9265001D-3CF1-4E70-982B-84C468E80BD7}" sibTransId="{1920D16A-3D80-45F5-A076-29E318559A88}"/>
    <dgm:cxn modelId="{3438A99C-63E0-4C98-A4E4-402448F7D8A7}" type="presOf" srcId="{9AC25919-CE60-4E67-9A83-9FFBDEFDA378}" destId="{80E61A8C-597E-43C2-8F71-EB0106D03AB1}" srcOrd="0" destOrd="0" presId="urn:microsoft.com/office/officeart/2005/8/layout/chevron2"/>
    <dgm:cxn modelId="{98D665F8-9F7A-4D94-A1A8-295256A1D44B}" type="presOf" srcId="{A238E454-5973-4763-8A7B-6CCDD329677E}" destId="{6B11098A-AD1F-4BBE-8D17-DF9B05092FB0}" srcOrd="0" destOrd="0" presId="urn:microsoft.com/office/officeart/2005/8/layout/chevron2"/>
    <dgm:cxn modelId="{D486E09F-E1DB-4FD5-B98D-234A8B2E1465}" type="presParOf" srcId="{5ED0ED7B-9344-4023-997D-B047E30F991E}" destId="{CA445689-1A97-4E4A-A069-038D9AB812DA}" srcOrd="0" destOrd="0" presId="urn:microsoft.com/office/officeart/2005/8/layout/chevron2"/>
    <dgm:cxn modelId="{08E7AD25-327C-462B-B2ED-FC70FCCA93DA}" type="presParOf" srcId="{CA445689-1A97-4E4A-A069-038D9AB812DA}" destId="{6B11098A-AD1F-4BBE-8D17-DF9B05092FB0}" srcOrd="0" destOrd="0" presId="urn:microsoft.com/office/officeart/2005/8/layout/chevron2"/>
    <dgm:cxn modelId="{41DA70A1-F1EA-4EF0-A16A-29EE99E1F13C}" type="presParOf" srcId="{CA445689-1A97-4E4A-A069-038D9AB812DA}" destId="{80E61A8C-597E-43C2-8F71-EB0106D03AB1}" srcOrd="1" destOrd="0" presId="urn:microsoft.com/office/officeart/2005/8/layout/chevron2"/>
    <dgm:cxn modelId="{5037284F-5BA9-418C-A5E6-9C61A58D9464}" type="presParOf" srcId="{5ED0ED7B-9344-4023-997D-B047E30F991E}" destId="{1C875E48-C816-4166-9EEA-93087B42DB77}" srcOrd="1" destOrd="0" presId="urn:microsoft.com/office/officeart/2005/8/layout/chevron2"/>
    <dgm:cxn modelId="{725E1C64-5452-4971-9F15-C2304514054F}" type="presParOf" srcId="{5ED0ED7B-9344-4023-997D-B047E30F991E}" destId="{C8EE9CF5-9BB7-4B8E-87D1-52B88913DB17}" srcOrd="2" destOrd="0" presId="urn:microsoft.com/office/officeart/2005/8/layout/chevron2"/>
    <dgm:cxn modelId="{B5E02E6B-930D-4144-BFF3-F35052624A6C}" type="presParOf" srcId="{C8EE9CF5-9BB7-4B8E-87D1-52B88913DB17}" destId="{716AD9FB-F81B-410E-9DCC-610802AFFEF5}" srcOrd="0" destOrd="0" presId="urn:microsoft.com/office/officeart/2005/8/layout/chevron2"/>
    <dgm:cxn modelId="{D9B1A908-B94A-431A-A0F2-AB5B6D27D5BD}" type="presParOf" srcId="{C8EE9CF5-9BB7-4B8E-87D1-52B88913DB17}" destId="{755A6FE3-52CD-44D5-8C59-247DDFBBFAF2}" srcOrd="1" destOrd="0" presId="urn:microsoft.com/office/officeart/2005/8/layout/chevron2"/>
    <dgm:cxn modelId="{4404C9BC-4448-4F0A-A806-B59124D9B13E}" type="presParOf" srcId="{5ED0ED7B-9344-4023-997D-B047E30F991E}" destId="{10B88D91-9447-4FB5-89AD-59069D28E664}" srcOrd="3" destOrd="0" presId="urn:microsoft.com/office/officeart/2005/8/layout/chevron2"/>
    <dgm:cxn modelId="{EE28D0DC-2A79-4115-9914-D085548CA28F}" type="presParOf" srcId="{5ED0ED7B-9344-4023-997D-B047E30F991E}" destId="{E980A2A9-2C4D-4409-9C4E-328D3944B0A5}" srcOrd="4" destOrd="0" presId="urn:microsoft.com/office/officeart/2005/8/layout/chevron2"/>
    <dgm:cxn modelId="{0F569646-C667-4022-BD02-E4F1784BACCF}" type="presParOf" srcId="{E980A2A9-2C4D-4409-9C4E-328D3944B0A5}" destId="{F1EB56B6-1597-4162-9EFD-2A41C05C6112}" srcOrd="0" destOrd="0" presId="urn:microsoft.com/office/officeart/2005/8/layout/chevron2"/>
    <dgm:cxn modelId="{4EE5371F-13AC-47BE-B3D1-E8C56D33583E}" type="presParOf" srcId="{E980A2A9-2C4D-4409-9C4E-328D3944B0A5}" destId="{431FA0AA-3580-4934-8EE8-81AA9164074E}" srcOrd="1" destOrd="0" presId="urn:microsoft.com/office/officeart/2005/8/layout/chevron2"/>
    <dgm:cxn modelId="{507DA98A-4746-42CA-A977-6176DE9E4A0B}" type="presParOf" srcId="{5ED0ED7B-9344-4023-997D-B047E30F991E}" destId="{584A958E-2C64-4826-8CC2-3CB3AC36D33D}" srcOrd="5" destOrd="0" presId="urn:microsoft.com/office/officeart/2005/8/layout/chevron2"/>
    <dgm:cxn modelId="{58EC2D6E-9F71-4E63-9A2D-E35853FF2A31}" type="presParOf" srcId="{5ED0ED7B-9344-4023-997D-B047E30F991E}" destId="{E48BAEA9-5FE9-4AE8-8172-4289D609CE1A}" srcOrd="6" destOrd="0" presId="urn:microsoft.com/office/officeart/2005/8/layout/chevron2"/>
    <dgm:cxn modelId="{437BC928-6DB1-4DFF-B953-66341C9EC91A}" type="presParOf" srcId="{E48BAEA9-5FE9-4AE8-8172-4289D609CE1A}" destId="{21557417-AA3B-4C5A-BA43-68243C323DBE}" srcOrd="0" destOrd="0" presId="urn:microsoft.com/office/officeart/2005/8/layout/chevron2"/>
    <dgm:cxn modelId="{EBD819D0-8108-401C-A736-4A3F9FB5DD68}" type="presParOf" srcId="{E48BAEA9-5FE9-4AE8-8172-4289D609CE1A}" destId="{B4D3C04B-FB09-419F-921B-E0333C80ECE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1EAA80-3A7E-430E-81C3-401361FDAAB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B51BBA7-1ED5-4FBA-87BE-6A186812A50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ИЮЛЬ</a:t>
          </a:r>
          <a:endParaRPr lang="ru-RU" sz="16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B3BBEFF-5918-4F31-85A9-99130E39CAFB}" type="parTrans" cxnId="{200CC193-5C16-4159-A883-CEAAB606D375}">
      <dgm:prSet/>
      <dgm:spPr/>
      <dgm:t>
        <a:bodyPr/>
        <a:lstStyle/>
        <a:p>
          <a:endParaRPr lang="ru-RU"/>
        </a:p>
      </dgm:t>
    </dgm:pt>
    <dgm:pt modelId="{9D233381-BC08-4BA4-81A6-EEB92CFF9EF5}" type="sibTrans" cxnId="{200CC193-5C16-4159-A883-CEAAB606D375}">
      <dgm:prSet/>
      <dgm:spPr/>
      <dgm:t>
        <a:bodyPr/>
        <a:lstStyle/>
        <a:p>
          <a:endParaRPr lang="ru-RU"/>
        </a:p>
      </dgm:t>
    </dgm:pt>
    <dgm:pt modelId="{C8ADB103-31CF-409E-8D09-E71BB5C0D9E5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Проведение публичных слушаний по проекту бюджета муниципального образования «Город Таганрог»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BCE46E06-0815-428C-BBE4-6760F5466B4A}" type="parTrans" cxnId="{161C1E72-2FF4-4864-9AC4-71A3DA84FDA4}">
      <dgm:prSet/>
      <dgm:spPr/>
      <dgm:t>
        <a:bodyPr/>
        <a:lstStyle/>
        <a:p>
          <a:endParaRPr lang="ru-RU"/>
        </a:p>
      </dgm:t>
    </dgm:pt>
    <dgm:pt modelId="{AFA05047-7E81-44EE-AB1C-9D32BA975B5C}" type="sibTrans" cxnId="{161C1E72-2FF4-4864-9AC4-71A3DA84FDA4}">
      <dgm:prSet/>
      <dgm:spPr/>
      <dgm:t>
        <a:bodyPr/>
        <a:lstStyle/>
        <a:p>
          <a:endParaRPr lang="ru-RU"/>
        </a:p>
      </dgm:t>
    </dgm:pt>
    <dgm:pt modelId="{45BDD9C3-91B5-47EB-A333-2AFB43613DF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ДЕКАБРЬ</a:t>
          </a:r>
          <a:endParaRPr lang="ru-RU" sz="16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6207E8D-4E14-4D26-ACD4-1D9A5EA5678B}" type="parTrans" cxnId="{4D9454CE-4A90-423A-963E-FC99337AB14B}">
      <dgm:prSet/>
      <dgm:spPr/>
      <dgm:t>
        <a:bodyPr/>
        <a:lstStyle/>
        <a:p>
          <a:endParaRPr lang="ru-RU"/>
        </a:p>
      </dgm:t>
    </dgm:pt>
    <dgm:pt modelId="{349B83CC-D0E6-4258-B2ED-25163057E5DF}" type="sibTrans" cxnId="{4D9454CE-4A90-423A-963E-FC99337AB14B}">
      <dgm:prSet/>
      <dgm:spPr/>
      <dgm:t>
        <a:bodyPr/>
        <a:lstStyle/>
        <a:p>
          <a:endParaRPr lang="ru-RU"/>
        </a:p>
      </dgm:t>
    </dgm:pt>
    <dgm:pt modelId="{58354664-4AD7-4D98-88CC-98142DFAA58C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Рассмотрение Городской Думой г.Таганрога проекта бюджета муниципального образования «Город Таганрог» по результатам публичных слушаний и принятого областного бюджета на 2015 год и на плановый период 2016 и 2017 годов во </a:t>
          </a:r>
          <a:r>
            <a:rPr lang="en-US" sz="1200" b="1" dirty="0" smtClean="0">
              <a:latin typeface="Times New Roman" pitchFamily="18" charset="0"/>
              <a:cs typeface="Times New Roman" pitchFamily="18" charset="0"/>
            </a:rPr>
            <a:t>II 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чтении</a:t>
          </a:r>
          <a:endParaRPr lang="ru-RU" sz="1200" dirty="0"/>
        </a:p>
      </dgm:t>
    </dgm:pt>
    <dgm:pt modelId="{4FE06B5D-D222-48F6-AD11-9FE84E1E5A79}" type="parTrans" cxnId="{1272DCC1-5948-4CCC-B0E4-0AD0BE040246}">
      <dgm:prSet/>
      <dgm:spPr/>
      <dgm:t>
        <a:bodyPr/>
        <a:lstStyle/>
        <a:p>
          <a:endParaRPr lang="ru-RU"/>
        </a:p>
      </dgm:t>
    </dgm:pt>
    <dgm:pt modelId="{FAE57C3B-926E-4F2A-A688-388A4C70488B}" type="sibTrans" cxnId="{1272DCC1-5948-4CCC-B0E4-0AD0BE040246}">
      <dgm:prSet/>
      <dgm:spPr/>
      <dgm:t>
        <a:bodyPr/>
        <a:lstStyle/>
        <a:p>
          <a:endParaRPr lang="ru-RU"/>
        </a:p>
      </dgm:t>
    </dgm:pt>
    <dgm:pt modelId="{7E1F094A-3DF0-4A21-B9F4-D5B1ADFD588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КОНЕЦ</a:t>
          </a:r>
        </a:p>
        <a:p>
          <a:r>
            <a: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ДЕКАБРЯ</a:t>
          </a:r>
          <a:endParaRPr lang="ru-RU" sz="16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EB97B1F-05E6-4545-8A02-684C0ECB462C}" type="parTrans" cxnId="{07A23815-22C2-429F-A47B-2293E91508C8}">
      <dgm:prSet/>
      <dgm:spPr/>
      <dgm:t>
        <a:bodyPr/>
        <a:lstStyle/>
        <a:p>
          <a:endParaRPr lang="ru-RU"/>
        </a:p>
      </dgm:t>
    </dgm:pt>
    <dgm:pt modelId="{1F54162F-6569-4163-BD8A-73AEF166D6E8}" type="sibTrans" cxnId="{07A23815-22C2-429F-A47B-2293E91508C8}">
      <dgm:prSet/>
      <dgm:spPr/>
      <dgm:t>
        <a:bodyPr/>
        <a:lstStyle/>
        <a:p>
          <a:endParaRPr lang="ru-RU"/>
        </a:p>
      </dgm:t>
    </dgm:pt>
    <dgm:pt modelId="{E72A5B21-5E03-4E59-95A6-5B32ACE84218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Опубликование бюджета муниципального образования «Город Таганрог» в средствах массовой информации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C5E8077F-09DF-4C8C-A638-FE0B5D411E7D}" type="parTrans" cxnId="{A1A25EB4-A094-49EE-AA09-341B7815A3B0}">
      <dgm:prSet/>
      <dgm:spPr/>
      <dgm:t>
        <a:bodyPr/>
        <a:lstStyle/>
        <a:p>
          <a:endParaRPr lang="ru-RU"/>
        </a:p>
      </dgm:t>
    </dgm:pt>
    <dgm:pt modelId="{F8A6BFCA-546E-4B33-8FB1-79C2DEE145E7}" type="sibTrans" cxnId="{A1A25EB4-A094-49EE-AA09-341B7815A3B0}">
      <dgm:prSet/>
      <dgm:spPr/>
      <dgm:t>
        <a:bodyPr/>
        <a:lstStyle/>
        <a:p>
          <a:endParaRPr lang="ru-RU"/>
        </a:p>
      </dgm:t>
    </dgm:pt>
    <dgm:pt modelId="{F09A5A1E-640E-42A8-8E07-DCC48A60B730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НОЯБРЬ</a:t>
          </a:r>
          <a:endParaRPr lang="ru-RU" sz="16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CCF9887-F3FE-4EAB-A059-F2AD6569D8A0}" type="parTrans" cxnId="{066DE4B1-DD13-4790-A3B7-D6975B2F69FA}">
      <dgm:prSet/>
      <dgm:spPr/>
      <dgm:t>
        <a:bodyPr/>
        <a:lstStyle/>
        <a:p>
          <a:endParaRPr lang="ru-RU"/>
        </a:p>
      </dgm:t>
    </dgm:pt>
    <dgm:pt modelId="{B7C9B86E-351C-4DA6-961D-04D6B48B1DB0}" type="sibTrans" cxnId="{066DE4B1-DD13-4790-A3B7-D6975B2F69FA}">
      <dgm:prSet/>
      <dgm:spPr/>
      <dgm:t>
        <a:bodyPr/>
        <a:lstStyle/>
        <a:p>
          <a:endParaRPr lang="ru-RU"/>
        </a:p>
      </dgm:t>
    </dgm:pt>
    <dgm:pt modelId="{65B9D381-1B5C-459A-8E15-73C2F4657B77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АВГУСТ</a:t>
          </a:r>
          <a:endParaRPr lang="ru-RU" sz="16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ACFE9C9-D9FB-454A-8668-53F85908257E}" type="parTrans" cxnId="{F7D326D4-0CC1-40EE-B5F3-B7174C339B57}">
      <dgm:prSet/>
      <dgm:spPr/>
      <dgm:t>
        <a:bodyPr/>
        <a:lstStyle/>
        <a:p>
          <a:endParaRPr lang="ru-RU"/>
        </a:p>
      </dgm:t>
    </dgm:pt>
    <dgm:pt modelId="{E7F7D9BD-007A-4465-A876-03F18AB84A2E}" type="sibTrans" cxnId="{F7D326D4-0CC1-40EE-B5F3-B7174C339B57}">
      <dgm:prSet/>
      <dgm:spPr/>
      <dgm:t>
        <a:bodyPr/>
        <a:lstStyle/>
        <a:p>
          <a:endParaRPr lang="ru-RU"/>
        </a:p>
      </dgm:t>
    </dgm:pt>
    <dgm:pt modelId="{03F049E6-B8E1-42E9-9EF0-97DFACB493C0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АВГУСТ-</a:t>
          </a:r>
        </a:p>
        <a:p>
          <a:r>
            <a: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ОКТЯБРЬ</a:t>
          </a:r>
        </a:p>
      </dgm:t>
    </dgm:pt>
    <dgm:pt modelId="{7DC45A90-1507-4E04-833D-B922E8814F14}" type="parTrans" cxnId="{8ADD111F-5614-42B3-A306-1F2985CA8FEA}">
      <dgm:prSet/>
      <dgm:spPr/>
      <dgm:t>
        <a:bodyPr/>
        <a:lstStyle/>
        <a:p>
          <a:endParaRPr lang="ru-RU"/>
        </a:p>
      </dgm:t>
    </dgm:pt>
    <dgm:pt modelId="{A646AFE8-D894-49E2-BD71-E877653BD3DA}" type="sibTrans" cxnId="{8ADD111F-5614-42B3-A306-1F2985CA8FEA}">
      <dgm:prSet/>
      <dgm:spPr/>
      <dgm:t>
        <a:bodyPr/>
        <a:lstStyle/>
        <a:p>
          <a:endParaRPr lang="ru-RU"/>
        </a:p>
      </dgm:t>
    </dgm:pt>
    <dgm:pt modelId="{EA9D330F-DBB8-4EE9-800E-4CC535E15D4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НОЯБРЬ</a:t>
          </a:r>
          <a:endParaRPr lang="ru-RU" sz="16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10741C7-B0C6-4192-BC6A-C49BF12126CC}" type="parTrans" cxnId="{F680F874-05C1-44BC-B3EE-75A2986F5819}">
      <dgm:prSet/>
      <dgm:spPr/>
      <dgm:t>
        <a:bodyPr/>
        <a:lstStyle/>
        <a:p>
          <a:endParaRPr lang="ru-RU"/>
        </a:p>
      </dgm:t>
    </dgm:pt>
    <dgm:pt modelId="{508B2E8A-B31B-4BFB-99DC-B6137DBFE68F}" type="sibTrans" cxnId="{F680F874-05C1-44BC-B3EE-75A2986F5819}">
      <dgm:prSet/>
      <dgm:spPr/>
      <dgm:t>
        <a:bodyPr/>
        <a:lstStyle/>
        <a:p>
          <a:endParaRPr lang="ru-RU"/>
        </a:p>
      </dgm:t>
    </dgm:pt>
    <dgm:pt modelId="{5B522DDA-67D1-494D-B5B0-DB177FDB7E9F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Основные показатели прогноза социально-экономического развития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2DBEA184-E421-4276-A0EB-40883A793750}" type="parTrans" cxnId="{7910DED6-1DD9-4EDD-8D60-C56561646C7C}">
      <dgm:prSet/>
      <dgm:spPr/>
      <dgm:t>
        <a:bodyPr/>
        <a:lstStyle/>
        <a:p>
          <a:endParaRPr lang="ru-RU"/>
        </a:p>
      </dgm:t>
    </dgm:pt>
    <dgm:pt modelId="{FD03F5CC-C8F3-44E3-B907-5054133447B9}" type="sibTrans" cxnId="{7910DED6-1DD9-4EDD-8D60-C56561646C7C}">
      <dgm:prSet/>
      <dgm:spPr/>
      <dgm:t>
        <a:bodyPr/>
        <a:lstStyle/>
        <a:p>
          <a:endParaRPr lang="ru-RU"/>
        </a:p>
      </dgm:t>
    </dgm:pt>
    <dgm:pt modelId="{967A339F-9F12-44EA-A0F3-EF7488B3BD6E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Определение основных подходов к формированию бюджета муниципального образования «Город Таганрог»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6FD53EAC-5366-4049-A5A5-ED8FA8C0AFAC}" type="parTrans" cxnId="{072A7D22-10B1-44FF-862F-8073A84A8D71}">
      <dgm:prSet/>
      <dgm:spPr/>
      <dgm:t>
        <a:bodyPr/>
        <a:lstStyle/>
        <a:p>
          <a:endParaRPr lang="ru-RU"/>
        </a:p>
      </dgm:t>
    </dgm:pt>
    <dgm:pt modelId="{905DAC55-F7C8-4C45-B7D6-2644E9CB3D52}" type="sibTrans" cxnId="{072A7D22-10B1-44FF-862F-8073A84A8D71}">
      <dgm:prSet/>
      <dgm:spPr/>
      <dgm:t>
        <a:bodyPr/>
        <a:lstStyle/>
        <a:p>
          <a:endParaRPr lang="ru-RU"/>
        </a:p>
      </dgm:t>
    </dgm:pt>
    <dgm:pt modelId="{2ADF9D01-D964-4A76-81FD-1854F1495B62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Внесение проекта бюджета муниципального образования «Город Таганрог в Городскую Думу г.Таганрога.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67328D35-1A78-487E-8183-9BC66370C90B}" type="parTrans" cxnId="{030CDFAD-B0AA-48FF-B79F-B57D91EB7A59}">
      <dgm:prSet/>
      <dgm:spPr/>
      <dgm:t>
        <a:bodyPr/>
        <a:lstStyle/>
        <a:p>
          <a:endParaRPr lang="ru-RU"/>
        </a:p>
      </dgm:t>
    </dgm:pt>
    <dgm:pt modelId="{DA148EF4-0A75-4A26-9467-4788DF37BD3B}" type="sibTrans" cxnId="{030CDFAD-B0AA-48FF-B79F-B57D91EB7A59}">
      <dgm:prSet/>
      <dgm:spPr/>
      <dgm:t>
        <a:bodyPr/>
        <a:lstStyle/>
        <a:p>
          <a:endParaRPr lang="ru-RU"/>
        </a:p>
      </dgm:t>
    </dgm:pt>
    <dgm:pt modelId="{1EB59042-9A41-4F66-8A0C-5FC228869A71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Работа Администрации города по подготовке и обоснованию бюджетных ассигнований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66312877-DCB3-4CF5-AFC8-40AA59CC9F39}" type="parTrans" cxnId="{309DCE71-4B8C-4FA1-BDAD-082561F2BBEA}">
      <dgm:prSet/>
      <dgm:spPr/>
      <dgm:t>
        <a:bodyPr/>
        <a:lstStyle/>
        <a:p>
          <a:endParaRPr lang="ru-RU"/>
        </a:p>
      </dgm:t>
    </dgm:pt>
    <dgm:pt modelId="{9FB2EA03-93EC-4DAA-BB28-3C8D95022926}" type="sibTrans" cxnId="{309DCE71-4B8C-4FA1-BDAD-082561F2BBEA}">
      <dgm:prSet/>
      <dgm:spPr/>
      <dgm:t>
        <a:bodyPr/>
        <a:lstStyle/>
        <a:p>
          <a:endParaRPr lang="ru-RU"/>
        </a:p>
      </dgm:t>
    </dgm:pt>
    <dgm:pt modelId="{1ACA263A-2A06-4A3E-BD09-17C0DDA403D1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Назначение публичных слушаний по проекту бюджета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CCB83531-FBA8-45B9-ABE5-ED21E7DE85CD}" type="parTrans" cxnId="{78A9DB06-5D29-40F9-978D-C13D4BAB0817}">
      <dgm:prSet/>
      <dgm:spPr/>
    </dgm:pt>
    <dgm:pt modelId="{471D9E1D-5FB0-4D6A-A576-E97A97B8A758}" type="sibTrans" cxnId="{78A9DB06-5D29-40F9-978D-C13D4BAB0817}">
      <dgm:prSet/>
      <dgm:spPr/>
    </dgm:pt>
    <dgm:pt modelId="{25DFEFB9-B284-4245-8999-195123AAEE25}" type="pres">
      <dgm:prSet presAssocID="{8C1EAA80-3A7E-430E-81C3-401361FDAAB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455F5A-0D24-42A7-831D-A54AEF990947}" type="pres">
      <dgm:prSet presAssocID="{AB51BBA7-1ED5-4FBA-87BE-6A186812A50D}" presName="linNode" presStyleCnt="0"/>
      <dgm:spPr/>
    </dgm:pt>
    <dgm:pt modelId="{31F3AE40-D98C-4EB7-9C86-CACDDB1A359D}" type="pres">
      <dgm:prSet presAssocID="{AB51BBA7-1ED5-4FBA-87BE-6A186812A50D}" presName="parentText" presStyleLbl="node1" presStyleIdx="0" presStyleCnt="7" custLinFactNeighborX="-1371" custLinFactNeighborY="-558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ED2C39-9461-4815-85DF-72E8BA6CEE84}" type="pres">
      <dgm:prSet presAssocID="{AB51BBA7-1ED5-4FBA-87BE-6A186812A50D}" presName="descendantText" presStyleLbl="align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27DA16-15D9-411A-98D0-31CC53E83684}" type="pres">
      <dgm:prSet presAssocID="{9D233381-BC08-4BA4-81A6-EEB92CFF9EF5}" presName="sp" presStyleCnt="0"/>
      <dgm:spPr/>
    </dgm:pt>
    <dgm:pt modelId="{210D9DC8-6D08-4D50-83DA-B92D1A4AA68B}" type="pres">
      <dgm:prSet presAssocID="{65B9D381-1B5C-459A-8E15-73C2F4657B77}" presName="linNode" presStyleCnt="0"/>
      <dgm:spPr/>
    </dgm:pt>
    <dgm:pt modelId="{76C4A9B9-079C-4BE1-8F48-354A211A6436}" type="pres">
      <dgm:prSet presAssocID="{65B9D381-1B5C-459A-8E15-73C2F4657B77}" presName="parentText" presStyleLbl="node1" presStyleIdx="1" presStyleCnt="7" custLinFactNeighborX="-1371" custLinFactNeighborY="-123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2AF078-CB98-4F26-AB59-650752269ECE}" type="pres">
      <dgm:prSet presAssocID="{65B9D381-1B5C-459A-8E15-73C2F4657B77}" presName="descendantText" presStyleLbl="align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CBC9D4-1271-4695-8BAF-3B4FA4EE2AD1}" type="pres">
      <dgm:prSet presAssocID="{E7F7D9BD-007A-4465-A876-03F18AB84A2E}" presName="sp" presStyleCnt="0"/>
      <dgm:spPr/>
    </dgm:pt>
    <dgm:pt modelId="{223D36CD-99ED-4AB0-BAC6-C3C25C025EDA}" type="pres">
      <dgm:prSet presAssocID="{03F049E6-B8E1-42E9-9EF0-97DFACB493C0}" presName="linNode" presStyleCnt="0"/>
      <dgm:spPr/>
    </dgm:pt>
    <dgm:pt modelId="{74B5C20E-6E24-4DF5-915E-027A27036A51}" type="pres">
      <dgm:prSet presAssocID="{03F049E6-B8E1-42E9-9EF0-97DFACB493C0}" presName="parentText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3617C0-6422-4B3A-91D5-289ED0BF6D3F}" type="pres">
      <dgm:prSet presAssocID="{03F049E6-B8E1-42E9-9EF0-97DFACB493C0}" presName="descendantText" presStyleLbl="align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606612-368D-4CFF-B065-D12EC462BB4D}" type="pres">
      <dgm:prSet presAssocID="{A646AFE8-D894-49E2-BD71-E877653BD3DA}" presName="sp" presStyleCnt="0"/>
      <dgm:spPr/>
    </dgm:pt>
    <dgm:pt modelId="{4240EE37-D983-42B5-AB06-933DCEC9AD9A}" type="pres">
      <dgm:prSet presAssocID="{EA9D330F-DBB8-4EE9-800E-4CC535E15D4D}" presName="linNode" presStyleCnt="0"/>
      <dgm:spPr/>
    </dgm:pt>
    <dgm:pt modelId="{5EC9D28F-1A48-4B0D-A77C-B9C80A153194}" type="pres">
      <dgm:prSet presAssocID="{EA9D330F-DBB8-4EE9-800E-4CC535E15D4D}" presName="parentText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28D599-E81E-4377-9380-8A19C2EAF18A}" type="pres">
      <dgm:prSet presAssocID="{EA9D330F-DBB8-4EE9-800E-4CC535E15D4D}" presName="descendantText" presStyleLbl="align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090B00-8792-43FF-BAD1-68362576E68A}" type="pres">
      <dgm:prSet presAssocID="{508B2E8A-B31B-4BFB-99DC-B6137DBFE68F}" presName="sp" presStyleCnt="0"/>
      <dgm:spPr/>
    </dgm:pt>
    <dgm:pt modelId="{154D533C-9DF2-46FF-835A-E6DDB795ED5D}" type="pres">
      <dgm:prSet presAssocID="{F09A5A1E-640E-42A8-8E07-DCC48A60B730}" presName="linNode" presStyleCnt="0"/>
      <dgm:spPr/>
    </dgm:pt>
    <dgm:pt modelId="{69AC871A-E3DA-4C88-94ED-3FC761C025B0}" type="pres">
      <dgm:prSet presAssocID="{F09A5A1E-640E-42A8-8E07-DCC48A60B730}" presName="parentText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4B050F-EF4B-49B9-A55D-F2A751724A60}" type="pres">
      <dgm:prSet presAssocID="{F09A5A1E-640E-42A8-8E07-DCC48A60B730}" presName="descendantText" presStyleLbl="align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245D06-7E97-4934-A2D2-910935F76303}" type="pres">
      <dgm:prSet presAssocID="{B7C9B86E-351C-4DA6-961D-04D6B48B1DB0}" presName="sp" presStyleCnt="0"/>
      <dgm:spPr/>
    </dgm:pt>
    <dgm:pt modelId="{CBDB683E-B45E-4644-874B-D7484F79519B}" type="pres">
      <dgm:prSet presAssocID="{45BDD9C3-91B5-47EB-A333-2AFB43613DF9}" presName="linNode" presStyleCnt="0"/>
      <dgm:spPr/>
    </dgm:pt>
    <dgm:pt modelId="{C2142215-FD8C-4BCF-9F60-9CCAA82A6F98}" type="pres">
      <dgm:prSet presAssocID="{45BDD9C3-91B5-47EB-A333-2AFB43613DF9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8C02CD-7E80-4CCC-A282-DB8CC7FF7C8C}" type="pres">
      <dgm:prSet presAssocID="{45BDD9C3-91B5-47EB-A333-2AFB43613DF9}" presName="descendantText" presStyleLbl="align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4678CB-D0BB-40C5-A52B-2645ED34EB24}" type="pres">
      <dgm:prSet presAssocID="{349B83CC-D0E6-4258-B2ED-25163057E5DF}" presName="sp" presStyleCnt="0"/>
      <dgm:spPr/>
    </dgm:pt>
    <dgm:pt modelId="{1D209C84-A91F-43B1-B687-E1E7724C2C7F}" type="pres">
      <dgm:prSet presAssocID="{7E1F094A-3DF0-4A21-B9F4-D5B1ADFD5889}" presName="linNode" presStyleCnt="0"/>
      <dgm:spPr/>
    </dgm:pt>
    <dgm:pt modelId="{878B2B4A-25F4-46D9-A376-D9A3C3CFBB05}" type="pres">
      <dgm:prSet presAssocID="{7E1F094A-3DF0-4A21-B9F4-D5B1ADFD5889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9832AE-3A8E-4B86-B79C-B44EB8EA207A}" type="pres">
      <dgm:prSet presAssocID="{7E1F094A-3DF0-4A21-B9F4-D5B1ADFD5889}" presName="descendantText" presStyleLbl="align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1B0A8B-2930-476C-914F-2907BCAF4AAF}" type="presOf" srcId="{EA9D330F-DBB8-4EE9-800E-4CC535E15D4D}" destId="{5EC9D28F-1A48-4B0D-A77C-B9C80A153194}" srcOrd="0" destOrd="0" presId="urn:microsoft.com/office/officeart/2005/8/layout/vList5"/>
    <dgm:cxn modelId="{4D9454CE-4A90-423A-963E-FC99337AB14B}" srcId="{8C1EAA80-3A7E-430E-81C3-401361FDAAB0}" destId="{45BDD9C3-91B5-47EB-A333-2AFB43613DF9}" srcOrd="5" destOrd="0" parTransId="{96207E8D-4E14-4D26-ACD4-1D9A5EA5678B}" sibTransId="{349B83CC-D0E6-4258-B2ED-25163057E5DF}"/>
    <dgm:cxn modelId="{20DF162E-77C5-4919-B06A-FADE225C592B}" type="presOf" srcId="{58354664-4AD7-4D98-88CC-98142DFAA58C}" destId="{488C02CD-7E80-4CCC-A282-DB8CC7FF7C8C}" srcOrd="0" destOrd="0" presId="urn:microsoft.com/office/officeart/2005/8/layout/vList5"/>
    <dgm:cxn modelId="{7910DED6-1DD9-4EDD-8D60-C56561646C7C}" srcId="{65B9D381-1B5C-459A-8E15-73C2F4657B77}" destId="{5B522DDA-67D1-494D-B5B0-DB177FDB7E9F}" srcOrd="0" destOrd="0" parTransId="{2DBEA184-E421-4276-A0EB-40883A793750}" sibTransId="{FD03F5CC-C8F3-44E3-B907-5054133447B9}"/>
    <dgm:cxn modelId="{200CC193-5C16-4159-A883-CEAAB606D375}" srcId="{8C1EAA80-3A7E-430E-81C3-401361FDAAB0}" destId="{AB51BBA7-1ED5-4FBA-87BE-6A186812A50D}" srcOrd="0" destOrd="0" parTransId="{BB3BBEFF-5918-4F31-85A9-99130E39CAFB}" sibTransId="{9D233381-BC08-4BA4-81A6-EEB92CFF9EF5}"/>
    <dgm:cxn modelId="{0AB8D315-0533-4B1D-AAFF-B82A30283B1B}" type="presOf" srcId="{8C1EAA80-3A7E-430E-81C3-401361FDAAB0}" destId="{25DFEFB9-B284-4245-8999-195123AAEE25}" srcOrd="0" destOrd="0" presId="urn:microsoft.com/office/officeart/2005/8/layout/vList5"/>
    <dgm:cxn modelId="{78A9DB06-5D29-40F9-978D-C13D4BAB0817}" srcId="{EA9D330F-DBB8-4EE9-800E-4CC535E15D4D}" destId="{1ACA263A-2A06-4A3E-BD09-17C0DDA403D1}" srcOrd="1" destOrd="0" parTransId="{CCB83531-FBA8-45B9-ABE5-ED21E7DE85CD}" sibTransId="{471D9E1D-5FB0-4D6A-A576-E97A97B8A758}"/>
    <dgm:cxn modelId="{CEE927F9-1562-4BE9-A64F-4704B609A1EA}" type="presOf" srcId="{AB51BBA7-1ED5-4FBA-87BE-6A186812A50D}" destId="{31F3AE40-D98C-4EB7-9C86-CACDDB1A359D}" srcOrd="0" destOrd="0" presId="urn:microsoft.com/office/officeart/2005/8/layout/vList5"/>
    <dgm:cxn modelId="{B2318E51-B35F-4145-8916-17184D69DA64}" type="presOf" srcId="{45BDD9C3-91B5-47EB-A333-2AFB43613DF9}" destId="{C2142215-FD8C-4BCF-9F60-9CCAA82A6F98}" srcOrd="0" destOrd="0" presId="urn:microsoft.com/office/officeart/2005/8/layout/vList5"/>
    <dgm:cxn modelId="{DA76F239-8E91-4A82-87CE-A5DBDF50E9FC}" type="presOf" srcId="{5B522DDA-67D1-494D-B5B0-DB177FDB7E9F}" destId="{472AF078-CB98-4F26-AB59-650752269ECE}" srcOrd="0" destOrd="0" presId="urn:microsoft.com/office/officeart/2005/8/layout/vList5"/>
    <dgm:cxn modelId="{1272DCC1-5948-4CCC-B0E4-0AD0BE040246}" srcId="{45BDD9C3-91B5-47EB-A333-2AFB43613DF9}" destId="{58354664-4AD7-4D98-88CC-98142DFAA58C}" srcOrd="0" destOrd="0" parTransId="{4FE06B5D-D222-48F6-AD11-9FE84E1E5A79}" sibTransId="{FAE57C3B-926E-4F2A-A688-388A4C70488B}"/>
    <dgm:cxn modelId="{EFEC87E6-DC63-49EC-80E8-C26E2CC1425B}" type="presOf" srcId="{03F049E6-B8E1-42E9-9EF0-97DFACB493C0}" destId="{74B5C20E-6E24-4DF5-915E-027A27036A51}" srcOrd="0" destOrd="0" presId="urn:microsoft.com/office/officeart/2005/8/layout/vList5"/>
    <dgm:cxn modelId="{8ADD111F-5614-42B3-A306-1F2985CA8FEA}" srcId="{8C1EAA80-3A7E-430E-81C3-401361FDAAB0}" destId="{03F049E6-B8E1-42E9-9EF0-97DFACB493C0}" srcOrd="2" destOrd="0" parTransId="{7DC45A90-1507-4E04-833D-B922E8814F14}" sibTransId="{A646AFE8-D894-49E2-BD71-E877653BD3DA}"/>
    <dgm:cxn modelId="{F7D326D4-0CC1-40EE-B5F3-B7174C339B57}" srcId="{8C1EAA80-3A7E-430E-81C3-401361FDAAB0}" destId="{65B9D381-1B5C-459A-8E15-73C2F4657B77}" srcOrd="1" destOrd="0" parTransId="{AACFE9C9-D9FB-454A-8668-53F85908257E}" sibTransId="{E7F7D9BD-007A-4465-A876-03F18AB84A2E}"/>
    <dgm:cxn modelId="{B3586133-F89B-4292-B367-668947705AB8}" type="presOf" srcId="{967A339F-9F12-44EA-A0F3-EF7488B3BD6E}" destId="{2BED2C39-9461-4815-85DF-72E8BA6CEE84}" srcOrd="0" destOrd="0" presId="urn:microsoft.com/office/officeart/2005/8/layout/vList5"/>
    <dgm:cxn modelId="{16F2EACE-EB02-4C90-9150-AC2F16994753}" type="presOf" srcId="{1ACA263A-2A06-4A3E-BD09-17C0DDA403D1}" destId="{D028D599-E81E-4377-9380-8A19C2EAF18A}" srcOrd="0" destOrd="1" presId="urn:microsoft.com/office/officeart/2005/8/layout/vList5"/>
    <dgm:cxn modelId="{496BD1AF-8460-446C-AA4B-9AACE8B3CC43}" type="presOf" srcId="{E72A5B21-5E03-4E59-95A6-5B32ACE84218}" destId="{859832AE-3A8E-4B86-B79C-B44EB8EA207A}" srcOrd="0" destOrd="0" presId="urn:microsoft.com/office/officeart/2005/8/layout/vList5"/>
    <dgm:cxn modelId="{FDECE44A-D659-44C1-B3B9-1DB634B3F5F8}" type="presOf" srcId="{F09A5A1E-640E-42A8-8E07-DCC48A60B730}" destId="{69AC871A-E3DA-4C88-94ED-3FC761C025B0}" srcOrd="0" destOrd="0" presId="urn:microsoft.com/office/officeart/2005/8/layout/vList5"/>
    <dgm:cxn modelId="{309DCE71-4B8C-4FA1-BDAD-082561F2BBEA}" srcId="{03F049E6-B8E1-42E9-9EF0-97DFACB493C0}" destId="{1EB59042-9A41-4F66-8A0C-5FC228869A71}" srcOrd="0" destOrd="0" parTransId="{66312877-DCB3-4CF5-AFC8-40AA59CC9F39}" sibTransId="{9FB2EA03-93EC-4DAA-BB28-3C8D95022926}"/>
    <dgm:cxn modelId="{030CDFAD-B0AA-48FF-B79F-B57D91EB7A59}" srcId="{EA9D330F-DBB8-4EE9-800E-4CC535E15D4D}" destId="{2ADF9D01-D964-4A76-81FD-1854F1495B62}" srcOrd="0" destOrd="0" parTransId="{67328D35-1A78-487E-8183-9BC66370C90B}" sibTransId="{DA148EF4-0A75-4A26-9467-4788DF37BD3B}"/>
    <dgm:cxn modelId="{2D477EAB-33C4-4DF1-B88A-B2468BBD4EC8}" type="presOf" srcId="{C8ADB103-31CF-409E-8D09-E71BB5C0D9E5}" destId="{A04B050F-EF4B-49B9-A55D-F2A751724A60}" srcOrd="0" destOrd="0" presId="urn:microsoft.com/office/officeart/2005/8/layout/vList5"/>
    <dgm:cxn modelId="{46EBD5A2-2EEC-4C90-99A1-07C44F22492C}" type="presOf" srcId="{2ADF9D01-D964-4A76-81FD-1854F1495B62}" destId="{D028D599-E81E-4377-9380-8A19C2EAF18A}" srcOrd="0" destOrd="0" presId="urn:microsoft.com/office/officeart/2005/8/layout/vList5"/>
    <dgm:cxn modelId="{A1A25EB4-A094-49EE-AA09-341B7815A3B0}" srcId="{7E1F094A-3DF0-4A21-B9F4-D5B1ADFD5889}" destId="{E72A5B21-5E03-4E59-95A6-5B32ACE84218}" srcOrd="0" destOrd="0" parTransId="{C5E8077F-09DF-4C8C-A638-FE0B5D411E7D}" sibTransId="{F8A6BFCA-546E-4B33-8FB1-79C2DEE145E7}"/>
    <dgm:cxn modelId="{74D3B367-EE44-4B53-8EB1-8645A4D9E4A8}" type="presOf" srcId="{1EB59042-9A41-4F66-8A0C-5FC228869A71}" destId="{1E3617C0-6422-4B3A-91D5-289ED0BF6D3F}" srcOrd="0" destOrd="0" presId="urn:microsoft.com/office/officeart/2005/8/layout/vList5"/>
    <dgm:cxn modelId="{F680F874-05C1-44BC-B3EE-75A2986F5819}" srcId="{8C1EAA80-3A7E-430E-81C3-401361FDAAB0}" destId="{EA9D330F-DBB8-4EE9-800E-4CC535E15D4D}" srcOrd="3" destOrd="0" parTransId="{C10741C7-B0C6-4192-BC6A-C49BF12126CC}" sibTransId="{508B2E8A-B31B-4BFB-99DC-B6137DBFE68F}"/>
    <dgm:cxn modelId="{07A23815-22C2-429F-A47B-2293E91508C8}" srcId="{8C1EAA80-3A7E-430E-81C3-401361FDAAB0}" destId="{7E1F094A-3DF0-4A21-B9F4-D5B1ADFD5889}" srcOrd="6" destOrd="0" parTransId="{BEB97B1F-05E6-4545-8A02-684C0ECB462C}" sibTransId="{1F54162F-6569-4163-BD8A-73AEF166D6E8}"/>
    <dgm:cxn modelId="{066DE4B1-DD13-4790-A3B7-D6975B2F69FA}" srcId="{8C1EAA80-3A7E-430E-81C3-401361FDAAB0}" destId="{F09A5A1E-640E-42A8-8E07-DCC48A60B730}" srcOrd="4" destOrd="0" parTransId="{CCCF9887-F3FE-4EAB-A059-F2AD6569D8A0}" sibTransId="{B7C9B86E-351C-4DA6-961D-04D6B48B1DB0}"/>
    <dgm:cxn modelId="{072A7D22-10B1-44FF-862F-8073A84A8D71}" srcId="{AB51BBA7-1ED5-4FBA-87BE-6A186812A50D}" destId="{967A339F-9F12-44EA-A0F3-EF7488B3BD6E}" srcOrd="0" destOrd="0" parTransId="{6FD53EAC-5366-4049-A5A5-ED8FA8C0AFAC}" sibTransId="{905DAC55-F7C8-4C45-B7D6-2644E9CB3D52}"/>
    <dgm:cxn modelId="{33E67E9A-98E7-4549-B078-45C2F468E194}" type="presOf" srcId="{7E1F094A-3DF0-4A21-B9F4-D5B1ADFD5889}" destId="{878B2B4A-25F4-46D9-A376-D9A3C3CFBB05}" srcOrd="0" destOrd="0" presId="urn:microsoft.com/office/officeart/2005/8/layout/vList5"/>
    <dgm:cxn modelId="{5729EA76-D7C7-43EF-A615-5EFD5A163621}" type="presOf" srcId="{65B9D381-1B5C-459A-8E15-73C2F4657B77}" destId="{76C4A9B9-079C-4BE1-8F48-354A211A6436}" srcOrd="0" destOrd="0" presId="urn:microsoft.com/office/officeart/2005/8/layout/vList5"/>
    <dgm:cxn modelId="{161C1E72-2FF4-4864-9AC4-71A3DA84FDA4}" srcId="{F09A5A1E-640E-42A8-8E07-DCC48A60B730}" destId="{C8ADB103-31CF-409E-8D09-E71BB5C0D9E5}" srcOrd="0" destOrd="0" parTransId="{BCE46E06-0815-428C-BBE4-6760F5466B4A}" sibTransId="{AFA05047-7E81-44EE-AB1C-9D32BA975B5C}"/>
    <dgm:cxn modelId="{D8DC7021-52FD-45B5-8D90-8E27C9CCDFD4}" type="presParOf" srcId="{25DFEFB9-B284-4245-8999-195123AAEE25}" destId="{E5455F5A-0D24-42A7-831D-A54AEF990947}" srcOrd="0" destOrd="0" presId="urn:microsoft.com/office/officeart/2005/8/layout/vList5"/>
    <dgm:cxn modelId="{2E3285E7-E06E-4340-9500-6B76CBA628E9}" type="presParOf" srcId="{E5455F5A-0D24-42A7-831D-A54AEF990947}" destId="{31F3AE40-D98C-4EB7-9C86-CACDDB1A359D}" srcOrd="0" destOrd="0" presId="urn:microsoft.com/office/officeart/2005/8/layout/vList5"/>
    <dgm:cxn modelId="{D1A0E778-EAA3-421A-898D-8CBE7BCBD1E1}" type="presParOf" srcId="{E5455F5A-0D24-42A7-831D-A54AEF990947}" destId="{2BED2C39-9461-4815-85DF-72E8BA6CEE84}" srcOrd="1" destOrd="0" presId="urn:microsoft.com/office/officeart/2005/8/layout/vList5"/>
    <dgm:cxn modelId="{2974B220-F9A1-407F-9338-B7E5CC09334D}" type="presParOf" srcId="{25DFEFB9-B284-4245-8999-195123AAEE25}" destId="{0527DA16-15D9-411A-98D0-31CC53E83684}" srcOrd="1" destOrd="0" presId="urn:microsoft.com/office/officeart/2005/8/layout/vList5"/>
    <dgm:cxn modelId="{3BBB0789-F365-421B-A988-57E522B5D34D}" type="presParOf" srcId="{25DFEFB9-B284-4245-8999-195123AAEE25}" destId="{210D9DC8-6D08-4D50-83DA-B92D1A4AA68B}" srcOrd="2" destOrd="0" presId="urn:microsoft.com/office/officeart/2005/8/layout/vList5"/>
    <dgm:cxn modelId="{35C02C8B-D1E9-4D0F-A22F-7D1456E55B91}" type="presParOf" srcId="{210D9DC8-6D08-4D50-83DA-B92D1A4AA68B}" destId="{76C4A9B9-079C-4BE1-8F48-354A211A6436}" srcOrd="0" destOrd="0" presId="urn:microsoft.com/office/officeart/2005/8/layout/vList5"/>
    <dgm:cxn modelId="{A8D4E3D8-06ED-4618-95AE-640D536076EF}" type="presParOf" srcId="{210D9DC8-6D08-4D50-83DA-B92D1A4AA68B}" destId="{472AF078-CB98-4F26-AB59-650752269ECE}" srcOrd="1" destOrd="0" presId="urn:microsoft.com/office/officeart/2005/8/layout/vList5"/>
    <dgm:cxn modelId="{4F9C35EE-1B16-448B-9354-5E84ABB8220F}" type="presParOf" srcId="{25DFEFB9-B284-4245-8999-195123AAEE25}" destId="{17CBC9D4-1271-4695-8BAF-3B4FA4EE2AD1}" srcOrd="3" destOrd="0" presId="urn:microsoft.com/office/officeart/2005/8/layout/vList5"/>
    <dgm:cxn modelId="{BDAC6AD5-4405-4068-B900-39BD02FC44D4}" type="presParOf" srcId="{25DFEFB9-B284-4245-8999-195123AAEE25}" destId="{223D36CD-99ED-4AB0-BAC6-C3C25C025EDA}" srcOrd="4" destOrd="0" presId="urn:microsoft.com/office/officeart/2005/8/layout/vList5"/>
    <dgm:cxn modelId="{32333946-2B0D-4A73-92CD-2B9E6C4F4AF7}" type="presParOf" srcId="{223D36CD-99ED-4AB0-BAC6-C3C25C025EDA}" destId="{74B5C20E-6E24-4DF5-915E-027A27036A51}" srcOrd="0" destOrd="0" presId="urn:microsoft.com/office/officeart/2005/8/layout/vList5"/>
    <dgm:cxn modelId="{AC6987AB-83FC-42F1-B6A2-7982A6F3546A}" type="presParOf" srcId="{223D36CD-99ED-4AB0-BAC6-C3C25C025EDA}" destId="{1E3617C0-6422-4B3A-91D5-289ED0BF6D3F}" srcOrd="1" destOrd="0" presId="urn:microsoft.com/office/officeart/2005/8/layout/vList5"/>
    <dgm:cxn modelId="{579BB1F6-9562-40CC-9F28-5183BF614A2B}" type="presParOf" srcId="{25DFEFB9-B284-4245-8999-195123AAEE25}" destId="{56606612-368D-4CFF-B065-D12EC462BB4D}" srcOrd="5" destOrd="0" presId="urn:microsoft.com/office/officeart/2005/8/layout/vList5"/>
    <dgm:cxn modelId="{AD9A3B0A-8C66-43A0-A75D-E32929E90474}" type="presParOf" srcId="{25DFEFB9-B284-4245-8999-195123AAEE25}" destId="{4240EE37-D983-42B5-AB06-933DCEC9AD9A}" srcOrd="6" destOrd="0" presId="urn:microsoft.com/office/officeart/2005/8/layout/vList5"/>
    <dgm:cxn modelId="{3B051A2C-9D66-4702-9594-4B8DC72877EB}" type="presParOf" srcId="{4240EE37-D983-42B5-AB06-933DCEC9AD9A}" destId="{5EC9D28F-1A48-4B0D-A77C-B9C80A153194}" srcOrd="0" destOrd="0" presId="urn:microsoft.com/office/officeart/2005/8/layout/vList5"/>
    <dgm:cxn modelId="{6C120999-F3E6-45B5-8E63-2D3CE6C60E6F}" type="presParOf" srcId="{4240EE37-D983-42B5-AB06-933DCEC9AD9A}" destId="{D028D599-E81E-4377-9380-8A19C2EAF18A}" srcOrd="1" destOrd="0" presId="urn:microsoft.com/office/officeart/2005/8/layout/vList5"/>
    <dgm:cxn modelId="{58305BBC-D842-4735-A6B7-755E55622DB0}" type="presParOf" srcId="{25DFEFB9-B284-4245-8999-195123AAEE25}" destId="{25090B00-8792-43FF-BAD1-68362576E68A}" srcOrd="7" destOrd="0" presId="urn:microsoft.com/office/officeart/2005/8/layout/vList5"/>
    <dgm:cxn modelId="{1FE90A58-2AE9-4019-9201-0B07135D5E90}" type="presParOf" srcId="{25DFEFB9-B284-4245-8999-195123AAEE25}" destId="{154D533C-9DF2-46FF-835A-E6DDB795ED5D}" srcOrd="8" destOrd="0" presId="urn:microsoft.com/office/officeart/2005/8/layout/vList5"/>
    <dgm:cxn modelId="{B7E4CC25-1594-4E1D-96B5-6068CC1DBFA4}" type="presParOf" srcId="{154D533C-9DF2-46FF-835A-E6DDB795ED5D}" destId="{69AC871A-E3DA-4C88-94ED-3FC761C025B0}" srcOrd="0" destOrd="0" presId="urn:microsoft.com/office/officeart/2005/8/layout/vList5"/>
    <dgm:cxn modelId="{851D4732-3E6F-4ED8-A9F4-768956064171}" type="presParOf" srcId="{154D533C-9DF2-46FF-835A-E6DDB795ED5D}" destId="{A04B050F-EF4B-49B9-A55D-F2A751724A60}" srcOrd="1" destOrd="0" presId="urn:microsoft.com/office/officeart/2005/8/layout/vList5"/>
    <dgm:cxn modelId="{F0F3D506-C9D2-41B7-A867-82682AC213CC}" type="presParOf" srcId="{25DFEFB9-B284-4245-8999-195123AAEE25}" destId="{DD245D06-7E97-4934-A2D2-910935F76303}" srcOrd="9" destOrd="0" presId="urn:microsoft.com/office/officeart/2005/8/layout/vList5"/>
    <dgm:cxn modelId="{EBBBDD11-9A32-41C5-8477-28EF8AAE6A4A}" type="presParOf" srcId="{25DFEFB9-B284-4245-8999-195123AAEE25}" destId="{CBDB683E-B45E-4644-874B-D7484F79519B}" srcOrd="10" destOrd="0" presId="urn:microsoft.com/office/officeart/2005/8/layout/vList5"/>
    <dgm:cxn modelId="{1E4DEB57-41A7-4D17-B5CC-04E8486AFF54}" type="presParOf" srcId="{CBDB683E-B45E-4644-874B-D7484F79519B}" destId="{C2142215-FD8C-4BCF-9F60-9CCAA82A6F98}" srcOrd="0" destOrd="0" presId="urn:microsoft.com/office/officeart/2005/8/layout/vList5"/>
    <dgm:cxn modelId="{DE9E04C1-EA82-4702-8331-096540A9B009}" type="presParOf" srcId="{CBDB683E-B45E-4644-874B-D7484F79519B}" destId="{488C02CD-7E80-4CCC-A282-DB8CC7FF7C8C}" srcOrd="1" destOrd="0" presId="urn:microsoft.com/office/officeart/2005/8/layout/vList5"/>
    <dgm:cxn modelId="{183E8E2A-B356-411D-A14F-44E6DCD99CC2}" type="presParOf" srcId="{25DFEFB9-B284-4245-8999-195123AAEE25}" destId="{444678CB-D0BB-40C5-A52B-2645ED34EB24}" srcOrd="11" destOrd="0" presId="urn:microsoft.com/office/officeart/2005/8/layout/vList5"/>
    <dgm:cxn modelId="{96F9186C-5BA6-4A6F-A3C3-E7330F058F4B}" type="presParOf" srcId="{25DFEFB9-B284-4245-8999-195123AAEE25}" destId="{1D209C84-A91F-43B1-B687-E1E7724C2C7F}" srcOrd="12" destOrd="0" presId="urn:microsoft.com/office/officeart/2005/8/layout/vList5"/>
    <dgm:cxn modelId="{1B1E22DE-0486-43FD-8E5C-FC38908E8B14}" type="presParOf" srcId="{1D209C84-A91F-43B1-B687-E1E7724C2C7F}" destId="{878B2B4A-25F4-46D9-A376-D9A3C3CFBB05}" srcOrd="0" destOrd="0" presId="urn:microsoft.com/office/officeart/2005/8/layout/vList5"/>
    <dgm:cxn modelId="{D6EB7C4A-CC94-4300-96BE-B57D6C3596C5}" type="presParOf" srcId="{1D209C84-A91F-43B1-B687-E1E7724C2C7F}" destId="{859832AE-3A8E-4B86-B79C-B44EB8EA207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6806C4-795C-4D4D-8CDD-3FC89C26584C}" type="doc">
      <dgm:prSet loTypeId="urn:microsoft.com/office/officeart/2005/8/layout/h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9484E86-34FD-41B8-B841-C368C49B8F42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НАЛОГОВЫЕ ДОХОДЫ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6C8C7C2-D2E2-4084-8387-615DF7C55515}" type="parTrans" cxnId="{41F02D19-B9C9-4660-AC2D-96652FB43219}">
      <dgm:prSet/>
      <dgm:spPr/>
      <dgm:t>
        <a:bodyPr/>
        <a:lstStyle/>
        <a:p>
          <a:endParaRPr lang="ru-RU"/>
        </a:p>
      </dgm:t>
    </dgm:pt>
    <dgm:pt modelId="{F90688B1-81EA-41FB-B8B0-6E58A2BE6D94}" type="sibTrans" cxnId="{41F02D19-B9C9-4660-AC2D-96652FB43219}">
      <dgm:prSet/>
      <dgm:spPr/>
      <dgm:t>
        <a:bodyPr/>
        <a:lstStyle/>
        <a:p>
          <a:endParaRPr lang="ru-RU"/>
        </a:p>
      </dgm:t>
    </dgm:pt>
    <dgm:pt modelId="{C4CE6E8E-92A7-4F24-B1DA-05E874A1E1D5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НЕНАЛОГОВЫЕ ДОХОДЫ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D791160-2019-46D8-962F-B9A5FEEEF6C6}" type="parTrans" cxnId="{91561EB1-88DC-4A47-8549-F3781B410CC4}">
      <dgm:prSet/>
      <dgm:spPr/>
      <dgm:t>
        <a:bodyPr/>
        <a:lstStyle/>
        <a:p>
          <a:endParaRPr lang="ru-RU"/>
        </a:p>
      </dgm:t>
    </dgm:pt>
    <dgm:pt modelId="{94E3D58B-F640-4D6B-B0C0-E1FF199695EA}" type="sibTrans" cxnId="{91561EB1-88DC-4A47-8549-F3781B410CC4}">
      <dgm:prSet/>
      <dgm:spPr/>
      <dgm:t>
        <a:bodyPr/>
        <a:lstStyle/>
        <a:p>
          <a:endParaRPr lang="ru-RU"/>
        </a:p>
      </dgm:t>
    </dgm:pt>
    <dgm:pt modelId="{8CB379B3-1401-4227-9E28-C26AAFEA0B14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20896D9-354D-4D63-B9A6-5FFBD8A4D5DC}" type="parTrans" cxnId="{81414CD0-3EEC-456F-971C-17A62D0622FD}">
      <dgm:prSet/>
      <dgm:spPr/>
      <dgm:t>
        <a:bodyPr/>
        <a:lstStyle/>
        <a:p>
          <a:endParaRPr lang="ru-RU"/>
        </a:p>
      </dgm:t>
    </dgm:pt>
    <dgm:pt modelId="{8795EB7B-9912-4007-A61E-35227590F947}" type="sibTrans" cxnId="{81414CD0-3EEC-456F-971C-17A62D0622FD}">
      <dgm:prSet/>
      <dgm:spPr/>
      <dgm:t>
        <a:bodyPr/>
        <a:lstStyle/>
        <a:p>
          <a:endParaRPr lang="ru-RU"/>
        </a:p>
      </dgm:t>
    </dgm:pt>
    <dgm:pt modelId="{3FA59C6E-9DDF-4B2C-AE58-8094EFC3388C}">
      <dgm:prSet phldrT="[Текст]"/>
      <dgm:spPr/>
      <dgm:t>
        <a:bodyPr/>
        <a:lstStyle/>
        <a:p>
          <a:pPr algn="ctr"/>
          <a:r>
            <a:rPr lang="ru-RU" dirty="0" smtClean="0">
              <a:latin typeface="Times New Roman" pitchFamily="18" charset="0"/>
              <a:cs typeface="Times New Roman" pitchFamily="18" charset="0"/>
            </a:rPr>
            <a:t>Поступления из бюджетов вышестоящих уровней, прочие поступления от организаций и физических лиц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0C234F7-370D-48C1-AF58-3E55481F1B41}" type="parTrans" cxnId="{A65A5EBC-18B3-4676-B404-069F8B77ED69}">
      <dgm:prSet/>
      <dgm:spPr/>
      <dgm:t>
        <a:bodyPr/>
        <a:lstStyle/>
        <a:p>
          <a:endParaRPr lang="ru-RU"/>
        </a:p>
      </dgm:t>
    </dgm:pt>
    <dgm:pt modelId="{52BAC5AD-8C2A-4118-B354-2B89D6E69FDB}" type="sibTrans" cxnId="{A65A5EBC-18B3-4676-B404-069F8B77ED69}">
      <dgm:prSet/>
      <dgm:spPr/>
      <dgm:t>
        <a:bodyPr/>
        <a:lstStyle/>
        <a:p>
          <a:endParaRPr lang="ru-RU"/>
        </a:p>
      </dgm:t>
    </dgm:pt>
    <dgm:pt modelId="{2B036779-C351-442D-A6BB-CBA5EE3C4DB4}">
      <dgm:prSet phldrT="[Текст]" custT="1"/>
      <dgm:spPr/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единый налог на вмененный доход для отдельных видов деятельности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9787182E-7BE3-4E8E-93A6-AEA7A40D4792}" type="parTrans" cxnId="{9E3E8AAE-E9FB-4576-99C5-3A358D582426}">
      <dgm:prSet/>
      <dgm:spPr/>
      <dgm:t>
        <a:bodyPr/>
        <a:lstStyle/>
        <a:p>
          <a:endParaRPr lang="ru-RU"/>
        </a:p>
      </dgm:t>
    </dgm:pt>
    <dgm:pt modelId="{F80C3611-50F4-4F05-A485-5CA0B6CFDE8A}" type="sibTrans" cxnId="{9E3E8AAE-E9FB-4576-99C5-3A358D582426}">
      <dgm:prSet/>
      <dgm:spPr/>
      <dgm:t>
        <a:bodyPr/>
        <a:lstStyle/>
        <a:p>
          <a:endParaRPr lang="ru-RU"/>
        </a:p>
      </dgm:t>
    </dgm:pt>
    <dgm:pt modelId="{4C71238E-D07C-48AE-AE80-FB8548236C17}">
      <dgm:prSet phldrT="[Текст]" custT="1"/>
      <dgm:spPr/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налог, взимаемый в связи с применением упрощенной системы налогообложения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6A6B1353-9D5E-4502-8C42-D57EA387EDF7}" type="parTrans" cxnId="{78C81211-1EB5-4819-BD5A-DD06D4F52C79}">
      <dgm:prSet/>
      <dgm:spPr/>
      <dgm:t>
        <a:bodyPr/>
        <a:lstStyle/>
        <a:p>
          <a:endParaRPr lang="ru-RU"/>
        </a:p>
      </dgm:t>
    </dgm:pt>
    <dgm:pt modelId="{B6AA35DB-C556-4ADE-AAD6-1BA775BC6710}" type="sibTrans" cxnId="{78C81211-1EB5-4819-BD5A-DD06D4F52C79}">
      <dgm:prSet/>
      <dgm:spPr/>
      <dgm:t>
        <a:bodyPr/>
        <a:lstStyle/>
        <a:p>
          <a:endParaRPr lang="ru-RU"/>
        </a:p>
      </dgm:t>
    </dgm:pt>
    <dgm:pt modelId="{60C024A2-F355-4251-9EFA-7DB0398ABAFC}">
      <dgm:prSet phldrT="[Текст]" custT="1"/>
      <dgm:spPr/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налог, взимаемый в связи с применением патентной системы налогообложения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8D406A2C-E850-4259-BC03-CF3087220F5E}" type="parTrans" cxnId="{A238DA0A-15BD-4BAF-A4AA-A8E478EB7E6A}">
      <dgm:prSet/>
      <dgm:spPr/>
      <dgm:t>
        <a:bodyPr/>
        <a:lstStyle/>
        <a:p>
          <a:endParaRPr lang="ru-RU"/>
        </a:p>
      </dgm:t>
    </dgm:pt>
    <dgm:pt modelId="{4F9793BA-723C-48A6-B380-C362D65E6694}" type="sibTrans" cxnId="{A238DA0A-15BD-4BAF-A4AA-A8E478EB7E6A}">
      <dgm:prSet/>
      <dgm:spPr/>
      <dgm:t>
        <a:bodyPr/>
        <a:lstStyle/>
        <a:p>
          <a:endParaRPr lang="ru-RU"/>
        </a:p>
      </dgm:t>
    </dgm:pt>
    <dgm:pt modelId="{AF771CB5-2A31-4D84-BCDC-F3A82ADD3982}">
      <dgm:prSet phldrT="[Текст]" custT="1"/>
      <dgm:spPr/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налог на имущество физических лиц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D8F83408-6CB3-464A-AE1B-141EF93DF506}" type="parTrans" cxnId="{C94CE095-BF20-419D-81B7-9B784F22465C}">
      <dgm:prSet/>
      <dgm:spPr/>
      <dgm:t>
        <a:bodyPr/>
        <a:lstStyle/>
        <a:p>
          <a:endParaRPr lang="ru-RU"/>
        </a:p>
      </dgm:t>
    </dgm:pt>
    <dgm:pt modelId="{2B1388F4-94AB-4011-88B9-DAC072CA3390}" type="sibTrans" cxnId="{C94CE095-BF20-419D-81B7-9B784F22465C}">
      <dgm:prSet/>
      <dgm:spPr/>
      <dgm:t>
        <a:bodyPr/>
        <a:lstStyle/>
        <a:p>
          <a:endParaRPr lang="ru-RU"/>
        </a:p>
      </dgm:t>
    </dgm:pt>
    <dgm:pt modelId="{8FD39FFA-AB52-48D0-8AA7-A2E42F237121}">
      <dgm:prSet phldrT="[Текст]" custT="1"/>
      <dgm:spPr/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земельный налог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8C38F9BC-F1A0-4BB5-A5AD-BAD8E38C36E7}" type="parTrans" cxnId="{DDD9A353-BE84-47F0-B677-CD51F7F0DF82}">
      <dgm:prSet/>
      <dgm:spPr/>
      <dgm:t>
        <a:bodyPr/>
        <a:lstStyle/>
        <a:p>
          <a:endParaRPr lang="ru-RU"/>
        </a:p>
      </dgm:t>
    </dgm:pt>
    <dgm:pt modelId="{1CC0C1AF-967C-422A-A4FC-E847484C0BB2}" type="sibTrans" cxnId="{DDD9A353-BE84-47F0-B677-CD51F7F0DF82}">
      <dgm:prSet/>
      <dgm:spPr/>
      <dgm:t>
        <a:bodyPr/>
        <a:lstStyle/>
        <a:p>
          <a:endParaRPr lang="ru-RU"/>
        </a:p>
      </dgm:t>
    </dgm:pt>
    <dgm:pt modelId="{188C97F3-755B-49B1-8DB6-DF3A9C2962E5}">
      <dgm:prSet phldrT="[Текст]" custT="1"/>
      <dgm:spPr/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государственная пошлина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EAECB710-EDE1-40F4-BCC1-9455F9A030C4}" type="parTrans" cxnId="{5EEAE4F2-CA62-483D-B75B-03E2388279DF}">
      <dgm:prSet/>
      <dgm:spPr/>
      <dgm:t>
        <a:bodyPr/>
        <a:lstStyle/>
        <a:p>
          <a:endParaRPr lang="ru-RU"/>
        </a:p>
      </dgm:t>
    </dgm:pt>
    <dgm:pt modelId="{5563B7CB-CD0D-4F69-9A7F-475E9E76ECAC}" type="sibTrans" cxnId="{5EEAE4F2-CA62-483D-B75B-03E2388279DF}">
      <dgm:prSet/>
      <dgm:spPr/>
      <dgm:t>
        <a:bodyPr/>
        <a:lstStyle/>
        <a:p>
          <a:endParaRPr lang="ru-RU"/>
        </a:p>
      </dgm:t>
    </dgm:pt>
    <dgm:pt modelId="{A928ED7A-9513-40A2-9F2D-2BB578FB996A}">
      <dgm:prSet phldrT="[Текст]" custT="1"/>
      <dgm:spPr/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единый сельскохозяйственный налог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9DF4AD32-1F6A-4D2A-A1F2-40D3FF931280}" type="parTrans" cxnId="{842109FE-8CF7-4183-A653-29911FB5CF3A}">
      <dgm:prSet/>
      <dgm:spPr/>
      <dgm:t>
        <a:bodyPr/>
        <a:lstStyle/>
        <a:p>
          <a:endParaRPr lang="ru-RU"/>
        </a:p>
      </dgm:t>
    </dgm:pt>
    <dgm:pt modelId="{988E8EF9-5B80-4CDB-B7EC-8C534FE4D838}" type="sibTrans" cxnId="{842109FE-8CF7-4183-A653-29911FB5CF3A}">
      <dgm:prSet/>
      <dgm:spPr/>
      <dgm:t>
        <a:bodyPr/>
        <a:lstStyle/>
        <a:p>
          <a:endParaRPr lang="ru-RU"/>
        </a:p>
      </dgm:t>
    </dgm:pt>
    <dgm:pt modelId="{D93E7193-8269-44D9-A04B-D236D695E3ED}">
      <dgm:prSet phldrT="[Текст]" custT="1"/>
      <dgm:spPr/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573C3A8A-2AFF-4AE5-92B7-449B7E10CA44}" type="sibTrans" cxnId="{CCDB34CE-A95C-47F6-8DEA-EBA741EC807B}">
      <dgm:prSet/>
      <dgm:spPr/>
      <dgm:t>
        <a:bodyPr/>
        <a:lstStyle/>
        <a:p>
          <a:endParaRPr lang="ru-RU"/>
        </a:p>
      </dgm:t>
    </dgm:pt>
    <dgm:pt modelId="{E50C4515-3EBC-49CF-952E-3D1C4317EADB}" type="parTrans" cxnId="{CCDB34CE-A95C-47F6-8DEA-EBA741EC807B}">
      <dgm:prSet/>
      <dgm:spPr/>
      <dgm:t>
        <a:bodyPr/>
        <a:lstStyle/>
        <a:p>
          <a:endParaRPr lang="ru-RU"/>
        </a:p>
      </dgm:t>
    </dgm:pt>
    <dgm:pt modelId="{C5D2C168-ECBF-497B-A851-2C0B79A23934}">
      <dgm:prSet phldrT="[Текст]"/>
      <dgm:spPr/>
      <dgm:t>
        <a:bodyPr/>
        <a:lstStyle/>
        <a:p>
          <a:endParaRPr lang="ru-RU" sz="900" dirty="0">
            <a:latin typeface="Times New Roman" pitchFamily="18" charset="0"/>
            <a:cs typeface="Times New Roman" pitchFamily="18" charset="0"/>
          </a:endParaRPr>
        </a:p>
      </dgm:t>
    </dgm:pt>
    <dgm:pt modelId="{7A30B15A-9018-4163-AD30-17736767CF89}" type="parTrans" cxnId="{C985688E-5AB1-4577-BC8B-12E262F89689}">
      <dgm:prSet/>
      <dgm:spPr/>
      <dgm:t>
        <a:bodyPr/>
        <a:lstStyle/>
        <a:p>
          <a:endParaRPr lang="ru-RU"/>
        </a:p>
      </dgm:t>
    </dgm:pt>
    <dgm:pt modelId="{A9E11DA2-1183-4D0B-B6C6-147C83E01B22}" type="sibTrans" cxnId="{C985688E-5AB1-4577-BC8B-12E262F89689}">
      <dgm:prSet/>
      <dgm:spPr/>
      <dgm:t>
        <a:bodyPr/>
        <a:lstStyle/>
        <a:p>
          <a:endParaRPr lang="ru-RU"/>
        </a:p>
      </dgm:t>
    </dgm:pt>
    <dgm:pt modelId="{009760DE-05EA-4EC8-B039-6B6C3EF9D75B}">
      <dgm:prSet phldrT="[Текст]"/>
      <dgm:spPr/>
      <dgm:t>
        <a:bodyPr/>
        <a:lstStyle/>
        <a:p>
          <a:endParaRPr lang="ru-RU" sz="900" dirty="0">
            <a:latin typeface="Times New Roman" pitchFamily="18" charset="0"/>
            <a:cs typeface="Times New Roman" pitchFamily="18" charset="0"/>
          </a:endParaRPr>
        </a:p>
      </dgm:t>
    </dgm:pt>
    <dgm:pt modelId="{C37694AA-9415-40FA-A444-DE1046C7EA86}" type="parTrans" cxnId="{A24647A9-51F5-4A94-93E3-4FEEA76B150B}">
      <dgm:prSet/>
      <dgm:spPr/>
      <dgm:t>
        <a:bodyPr/>
        <a:lstStyle/>
        <a:p>
          <a:endParaRPr lang="ru-RU"/>
        </a:p>
      </dgm:t>
    </dgm:pt>
    <dgm:pt modelId="{B1BD795E-873D-4752-9246-4F0DB43870F6}" type="sibTrans" cxnId="{A24647A9-51F5-4A94-93E3-4FEEA76B150B}">
      <dgm:prSet/>
      <dgm:spPr/>
      <dgm:t>
        <a:bodyPr/>
        <a:lstStyle/>
        <a:p>
          <a:endParaRPr lang="ru-RU"/>
        </a:p>
      </dgm:t>
    </dgm:pt>
    <dgm:pt modelId="{F28E9512-92DC-417E-BEED-8DCC9E3C6D25}">
      <dgm:prSet phldrT="[Текст]" custT="1"/>
      <dgm:spPr/>
      <dgm:t>
        <a:bodyPr/>
        <a:lstStyle/>
        <a:p>
          <a:pPr algn="just"/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доходы от продажи имущества и земли, находящихся в государственной и муниципальной собственности;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2B6E7415-A9EB-46AE-8BC8-FC96D5729779}" type="parTrans" cxnId="{87120266-3123-4ADE-AE0F-DF0F0DE04FE6}">
      <dgm:prSet/>
      <dgm:spPr/>
      <dgm:t>
        <a:bodyPr/>
        <a:lstStyle/>
        <a:p>
          <a:endParaRPr lang="ru-RU"/>
        </a:p>
      </dgm:t>
    </dgm:pt>
    <dgm:pt modelId="{9C937C88-A24A-45D9-AAD9-01639BE71D16}" type="sibTrans" cxnId="{87120266-3123-4ADE-AE0F-DF0F0DE04FE6}">
      <dgm:prSet/>
      <dgm:spPr/>
      <dgm:t>
        <a:bodyPr/>
        <a:lstStyle/>
        <a:p>
          <a:endParaRPr lang="ru-RU"/>
        </a:p>
      </dgm:t>
    </dgm:pt>
    <dgm:pt modelId="{3E80E540-7E7D-47B9-90F1-FF62F1485CFB}">
      <dgm:prSet phldrT="[Текст]" custT="1"/>
      <dgm:spPr/>
      <dgm:t>
        <a:bodyPr/>
        <a:lstStyle/>
        <a:p>
          <a:pPr algn="just"/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плата за негативное воздействие на окружающую среду;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CF110000-7CF7-4857-BE6F-426DD8D3E733}" type="parTrans" cxnId="{CDA9640B-9937-4103-BD44-9FA07153E425}">
      <dgm:prSet/>
      <dgm:spPr/>
      <dgm:t>
        <a:bodyPr/>
        <a:lstStyle/>
        <a:p>
          <a:endParaRPr lang="ru-RU"/>
        </a:p>
      </dgm:t>
    </dgm:pt>
    <dgm:pt modelId="{70846B99-A5E8-474C-9F51-773E57240337}" type="sibTrans" cxnId="{CDA9640B-9937-4103-BD44-9FA07153E425}">
      <dgm:prSet/>
      <dgm:spPr/>
      <dgm:t>
        <a:bodyPr/>
        <a:lstStyle/>
        <a:p>
          <a:endParaRPr lang="ru-RU"/>
        </a:p>
      </dgm:t>
    </dgm:pt>
    <dgm:pt modelId="{231B482E-7091-4A90-9253-2C5A9F5C7E89}">
      <dgm:prSet phldrT="[Текст]" custT="1"/>
      <dgm:spPr/>
      <dgm:t>
        <a:bodyPr/>
        <a:lstStyle/>
        <a:p>
          <a:pPr algn="just"/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штрафы за нарушение законодательства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85D6D300-B0CF-4CB2-915C-B0E356437D04}" type="parTrans" cxnId="{D44E24F5-A6DA-4F9C-B8B8-4388889D2328}">
      <dgm:prSet/>
      <dgm:spPr/>
      <dgm:t>
        <a:bodyPr/>
        <a:lstStyle/>
        <a:p>
          <a:endParaRPr lang="ru-RU"/>
        </a:p>
      </dgm:t>
    </dgm:pt>
    <dgm:pt modelId="{A61058D8-DCF2-4DDF-81E5-FB4901D34865}" type="sibTrans" cxnId="{D44E24F5-A6DA-4F9C-B8B8-4388889D2328}">
      <dgm:prSet/>
      <dgm:spPr/>
      <dgm:t>
        <a:bodyPr/>
        <a:lstStyle/>
        <a:p>
          <a:endParaRPr lang="ru-RU"/>
        </a:p>
      </dgm:t>
    </dgm:pt>
    <dgm:pt modelId="{D0761FB5-EDD9-4908-B6F1-CA20C3800275}">
      <dgm:prSet phldrT="[Текст]" custT="1"/>
      <dgm:spPr/>
      <dgm:t>
        <a:bodyPr/>
        <a:lstStyle/>
        <a:p>
          <a:pPr algn="just"/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дивиденды по акциям, принадлежащим городским округам;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FE0AEBCA-F1E5-44F5-BDC0-D4C13D7AD18F}" type="parTrans" cxnId="{8D14D4E0-1005-4A4E-8535-BE34899474FF}">
      <dgm:prSet/>
      <dgm:spPr/>
      <dgm:t>
        <a:bodyPr/>
        <a:lstStyle/>
        <a:p>
          <a:endParaRPr lang="ru-RU"/>
        </a:p>
      </dgm:t>
    </dgm:pt>
    <dgm:pt modelId="{C25432D1-E901-410E-B54F-AFACB147C6D0}" type="sibTrans" cxnId="{8D14D4E0-1005-4A4E-8535-BE34899474FF}">
      <dgm:prSet/>
      <dgm:spPr/>
      <dgm:t>
        <a:bodyPr/>
        <a:lstStyle/>
        <a:p>
          <a:endParaRPr lang="ru-RU"/>
        </a:p>
      </dgm:t>
    </dgm:pt>
    <dgm:pt modelId="{400F6D98-19E7-4905-8D7C-96F4C116878F}">
      <dgm:prSet phldrT="[Текст]" custT="1"/>
      <dgm:spPr/>
      <dgm:t>
        <a:bodyPr/>
        <a:lstStyle/>
        <a:p>
          <a:pPr algn="just"/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доходы от перечисления части прибыли МУП;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27E527F8-6CBA-4FC8-97CC-C3CD953020E7}" type="parTrans" cxnId="{4AA9C88D-0204-4C39-8E1C-8835E28E194C}">
      <dgm:prSet/>
      <dgm:spPr/>
      <dgm:t>
        <a:bodyPr/>
        <a:lstStyle/>
        <a:p>
          <a:endParaRPr lang="ru-RU"/>
        </a:p>
      </dgm:t>
    </dgm:pt>
    <dgm:pt modelId="{3B8E917E-D5D9-4F7F-9FCC-8E6E2D513BFD}" type="sibTrans" cxnId="{4AA9C88D-0204-4C39-8E1C-8835E28E194C}">
      <dgm:prSet/>
      <dgm:spPr/>
      <dgm:t>
        <a:bodyPr/>
        <a:lstStyle/>
        <a:p>
          <a:endParaRPr lang="ru-RU"/>
        </a:p>
      </dgm:t>
    </dgm:pt>
    <dgm:pt modelId="{4DEAE6F1-B6FE-422B-9260-EB625074A698}">
      <dgm:prSet phldrT="[Текст]" custT="1"/>
      <dgm:spPr/>
      <dgm:t>
        <a:bodyPr/>
        <a:lstStyle/>
        <a:p>
          <a:pPr algn="just"/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прочие доходы от использования имущества;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BBCE6486-4E62-400D-B1C3-DEF01C4F2518}" type="parTrans" cxnId="{05948E50-B391-4335-9752-3E9AC1885CBA}">
      <dgm:prSet/>
      <dgm:spPr/>
      <dgm:t>
        <a:bodyPr/>
        <a:lstStyle/>
        <a:p>
          <a:endParaRPr lang="ru-RU"/>
        </a:p>
      </dgm:t>
    </dgm:pt>
    <dgm:pt modelId="{05553AC1-29C4-48A5-990C-61963F833E1F}" type="sibTrans" cxnId="{05948E50-B391-4335-9752-3E9AC1885CBA}">
      <dgm:prSet/>
      <dgm:spPr/>
      <dgm:t>
        <a:bodyPr/>
        <a:lstStyle/>
        <a:p>
          <a:endParaRPr lang="ru-RU"/>
        </a:p>
      </dgm:t>
    </dgm:pt>
    <dgm:pt modelId="{971EDAD4-642C-48FD-8DBF-3E1C646498C8}">
      <dgm:prSet phldrT="[Текст]"/>
      <dgm:spPr/>
      <dgm:t>
        <a:bodyPr/>
        <a:lstStyle/>
        <a:p>
          <a:endParaRPr lang="ru-RU" sz="900" dirty="0">
            <a:latin typeface="Times New Roman" pitchFamily="18" charset="0"/>
            <a:cs typeface="Times New Roman" pitchFamily="18" charset="0"/>
          </a:endParaRPr>
        </a:p>
      </dgm:t>
    </dgm:pt>
    <dgm:pt modelId="{60EFE2A3-C606-478B-AAE2-4439ADAEED35}" type="parTrans" cxnId="{40B4D3C7-5C12-44D7-93EF-C1896E2AFA1E}">
      <dgm:prSet/>
      <dgm:spPr/>
      <dgm:t>
        <a:bodyPr/>
        <a:lstStyle/>
        <a:p>
          <a:endParaRPr lang="ru-RU"/>
        </a:p>
      </dgm:t>
    </dgm:pt>
    <dgm:pt modelId="{1380910B-BF2B-48AB-962C-2C99812127AF}" type="sibTrans" cxnId="{40B4D3C7-5C12-44D7-93EF-C1896E2AFA1E}">
      <dgm:prSet/>
      <dgm:spPr/>
      <dgm:t>
        <a:bodyPr/>
        <a:lstStyle/>
        <a:p>
          <a:endParaRPr lang="ru-RU"/>
        </a:p>
      </dgm:t>
    </dgm:pt>
    <dgm:pt modelId="{D61D7644-CA16-4303-967A-AB7ACA3A2435}">
      <dgm:prSet phldrT="[Текст]"/>
      <dgm:spPr/>
      <dgm:t>
        <a:bodyPr/>
        <a:lstStyle/>
        <a:p>
          <a:endParaRPr lang="ru-RU" sz="900" dirty="0">
            <a:latin typeface="Times New Roman" pitchFamily="18" charset="0"/>
            <a:cs typeface="Times New Roman" pitchFamily="18" charset="0"/>
          </a:endParaRPr>
        </a:p>
      </dgm:t>
    </dgm:pt>
    <dgm:pt modelId="{FDEF37BE-4096-4B08-B3EF-3D6939A08332}" type="parTrans" cxnId="{AC950BBC-17B3-43DD-925B-7530E25702D4}">
      <dgm:prSet/>
      <dgm:spPr/>
      <dgm:t>
        <a:bodyPr/>
        <a:lstStyle/>
        <a:p>
          <a:endParaRPr lang="ru-RU"/>
        </a:p>
      </dgm:t>
    </dgm:pt>
    <dgm:pt modelId="{C2D3CE74-44DC-4955-BD0C-9608A89DB1B8}" type="sibTrans" cxnId="{AC950BBC-17B3-43DD-925B-7530E25702D4}">
      <dgm:prSet/>
      <dgm:spPr/>
      <dgm:t>
        <a:bodyPr/>
        <a:lstStyle/>
        <a:p>
          <a:endParaRPr lang="ru-RU"/>
        </a:p>
      </dgm:t>
    </dgm:pt>
    <dgm:pt modelId="{8AA8EAC3-ABC2-48DE-800C-E6BE236BACD5}">
      <dgm:prSet phldrT="[Текст]" custT="1"/>
      <dgm:spPr/>
      <dgm:t>
        <a:bodyPr/>
        <a:lstStyle/>
        <a:p>
          <a:pPr algn="just"/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доходы, получаемые от аренды имущества и земли, находящихся в государственной и муниципальной собственности;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BBF6F0C6-D924-4C36-AF58-F6417860A2A3}" type="sibTrans" cxnId="{BD03937A-3722-4CCF-B137-59ED19474F29}">
      <dgm:prSet/>
      <dgm:spPr/>
      <dgm:t>
        <a:bodyPr/>
        <a:lstStyle/>
        <a:p>
          <a:endParaRPr lang="ru-RU"/>
        </a:p>
      </dgm:t>
    </dgm:pt>
    <dgm:pt modelId="{F0C7C7DB-1B55-46A6-888B-7FE69067BAD1}" type="parTrans" cxnId="{BD03937A-3722-4CCF-B137-59ED19474F29}">
      <dgm:prSet/>
      <dgm:spPr/>
      <dgm:t>
        <a:bodyPr/>
        <a:lstStyle/>
        <a:p>
          <a:endParaRPr lang="ru-RU"/>
        </a:p>
      </dgm:t>
    </dgm:pt>
    <dgm:pt modelId="{6B6DE20A-E8FC-4196-B8EC-A9D29F786C66}">
      <dgm:prSet phldrT="[Текст]"/>
      <dgm:spPr/>
      <dgm:t>
        <a:bodyPr/>
        <a:lstStyle/>
        <a:p>
          <a:pPr algn="l"/>
          <a:endParaRPr lang="ru-RU" sz="900" dirty="0">
            <a:latin typeface="Times New Roman" pitchFamily="18" charset="0"/>
            <a:cs typeface="Times New Roman" pitchFamily="18" charset="0"/>
          </a:endParaRPr>
        </a:p>
      </dgm:t>
    </dgm:pt>
    <dgm:pt modelId="{F96712AD-1C29-4E85-8FF7-FD8FD6BF75F3}" type="sibTrans" cxnId="{47DDE92D-5CFD-495C-8A1F-0C90D0BBE103}">
      <dgm:prSet/>
      <dgm:spPr/>
      <dgm:t>
        <a:bodyPr/>
        <a:lstStyle/>
        <a:p>
          <a:endParaRPr lang="ru-RU"/>
        </a:p>
      </dgm:t>
    </dgm:pt>
    <dgm:pt modelId="{F4C589FE-C77A-4931-9DAE-4C38BADF64AB}" type="parTrans" cxnId="{47DDE92D-5CFD-495C-8A1F-0C90D0BBE103}">
      <dgm:prSet/>
      <dgm:spPr/>
      <dgm:t>
        <a:bodyPr/>
        <a:lstStyle/>
        <a:p>
          <a:endParaRPr lang="ru-RU"/>
        </a:p>
      </dgm:t>
    </dgm:pt>
    <dgm:pt modelId="{C4C19D22-C7D8-4DC8-AF63-EFC2E418A238}">
      <dgm:prSet phldrT="[Текст]"/>
      <dgm:spPr/>
      <dgm:t>
        <a:bodyPr/>
        <a:lstStyle/>
        <a:p>
          <a:pPr algn="l"/>
          <a:endParaRPr lang="ru-RU" sz="900" dirty="0">
            <a:latin typeface="Times New Roman" pitchFamily="18" charset="0"/>
            <a:cs typeface="Times New Roman" pitchFamily="18" charset="0"/>
          </a:endParaRPr>
        </a:p>
      </dgm:t>
    </dgm:pt>
    <dgm:pt modelId="{7E0E7C24-9066-43FC-919E-2FAC447ACEC1}" type="sibTrans" cxnId="{47A83590-98A7-4993-8600-7B484BA104BB}">
      <dgm:prSet/>
      <dgm:spPr/>
      <dgm:t>
        <a:bodyPr/>
        <a:lstStyle/>
        <a:p>
          <a:endParaRPr lang="ru-RU"/>
        </a:p>
      </dgm:t>
    </dgm:pt>
    <dgm:pt modelId="{7C79C0E3-354C-43EC-BE97-758D2495125D}" type="parTrans" cxnId="{47A83590-98A7-4993-8600-7B484BA104BB}">
      <dgm:prSet/>
      <dgm:spPr/>
      <dgm:t>
        <a:bodyPr/>
        <a:lstStyle/>
        <a:p>
          <a:endParaRPr lang="ru-RU"/>
        </a:p>
      </dgm:t>
    </dgm:pt>
    <dgm:pt modelId="{3531DCE1-52B6-40F5-BF77-DDB830CE8E91}">
      <dgm:prSet phldrT="[Текст]"/>
      <dgm:spPr/>
      <dgm:t>
        <a:bodyPr/>
        <a:lstStyle/>
        <a:p>
          <a:pPr algn="l"/>
          <a:endParaRPr lang="ru-RU" sz="900" dirty="0">
            <a:latin typeface="Times New Roman" pitchFamily="18" charset="0"/>
            <a:cs typeface="Times New Roman" pitchFamily="18" charset="0"/>
          </a:endParaRPr>
        </a:p>
      </dgm:t>
    </dgm:pt>
    <dgm:pt modelId="{77296589-CF94-44CD-9525-504D70D3815F}" type="sibTrans" cxnId="{F2EDC4EB-D9FC-4A42-B267-7379BD25A88D}">
      <dgm:prSet/>
      <dgm:spPr/>
      <dgm:t>
        <a:bodyPr/>
        <a:lstStyle/>
        <a:p>
          <a:endParaRPr lang="ru-RU"/>
        </a:p>
      </dgm:t>
    </dgm:pt>
    <dgm:pt modelId="{9935DD4B-4BC6-4F06-A120-6965D94CD180}" type="parTrans" cxnId="{F2EDC4EB-D9FC-4A42-B267-7379BD25A88D}">
      <dgm:prSet/>
      <dgm:spPr/>
      <dgm:t>
        <a:bodyPr/>
        <a:lstStyle/>
        <a:p>
          <a:endParaRPr lang="ru-RU"/>
        </a:p>
      </dgm:t>
    </dgm:pt>
    <dgm:pt modelId="{37AD6120-EC80-425D-A5DE-A0DD384B8434}">
      <dgm:prSet phldrT="[Текст]"/>
      <dgm:spPr/>
      <dgm:t>
        <a:bodyPr/>
        <a:lstStyle/>
        <a:p>
          <a:pPr algn="ctr"/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273CA6F-BA9A-4B29-860B-39D638980FA1}" type="parTrans" cxnId="{2AEDC87D-9064-4762-8EC0-48848559D9FD}">
      <dgm:prSet/>
      <dgm:spPr/>
    </dgm:pt>
    <dgm:pt modelId="{CDBE1F59-6556-43E9-9715-41C166378360}" type="sibTrans" cxnId="{2AEDC87D-9064-4762-8EC0-48848559D9FD}">
      <dgm:prSet/>
      <dgm:spPr/>
    </dgm:pt>
    <dgm:pt modelId="{2E4769C6-6AD2-45BA-8948-CE5006D3FF53}">
      <dgm:prSet phldrT="[Текст]"/>
      <dgm:spPr/>
      <dgm:t>
        <a:bodyPr/>
        <a:lstStyle/>
        <a:p>
          <a:pPr algn="ctr"/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33714F3-F53A-47BF-AFC0-90AE958AFB74}" type="parTrans" cxnId="{C58114F5-C31E-4A60-A924-82B5265CDA46}">
      <dgm:prSet/>
      <dgm:spPr/>
    </dgm:pt>
    <dgm:pt modelId="{067EB7F7-C740-4CB2-851D-2AA91245DE9F}" type="sibTrans" cxnId="{C58114F5-C31E-4A60-A924-82B5265CDA46}">
      <dgm:prSet/>
      <dgm:spPr/>
    </dgm:pt>
    <dgm:pt modelId="{764FB577-37F9-4DFF-8B7A-98A2E255B0F8}">
      <dgm:prSet phldrT="[Текст]"/>
      <dgm:spPr/>
      <dgm:t>
        <a:bodyPr/>
        <a:lstStyle/>
        <a:p>
          <a:pPr algn="ctr"/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BAF7006-C62E-4BE2-8555-69DCE1DB8406}" type="parTrans" cxnId="{DDAC3320-626D-4A9C-A8DF-2750DAE1FDAE}">
      <dgm:prSet/>
      <dgm:spPr/>
    </dgm:pt>
    <dgm:pt modelId="{DA6608BC-92ED-45AA-8EEA-1814BCE46B9B}" type="sibTrans" cxnId="{DDAC3320-626D-4A9C-A8DF-2750DAE1FDAE}">
      <dgm:prSet/>
      <dgm:spPr/>
    </dgm:pt>
    <dgm:pt modelId="{C812CBBE-8375-4E7C-B769-F659521D7B76}">
      <dgm:prSet phldrT="[Текст]"/>
      <dgm:spPr/>
      <dgm:t>
        <a:bodyPr/>
        <a:lstStyle/>
        <a:p>
          <a:pPr algn="ctr"/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4DD6F4C-8459-427B-88C1-7BA1C3C7F14C}" type="parTrans" cxnId="{034A3EF3-DBB9-4A84-94EB-7644C457C26E}">
      <dgm:prSet/>
      <dgm:spPr/>
    </dgm:pt>
    <dgm:pt modelId="{F37F113D-95E2-499F-A6D0-3929EB690197}" type="sibTrans" cxnId="{034A3EF3-DBB9-4A84-94EB-7644C457C26E}">
      <dgm:prSet/>
      <dgm:spPr/>
    </dgm:pt>
    <dgm:pt modelId="{52D1A355-C81E-4B63-B190-BFAEE29F2B40}">
      <dgm:prSet phldrT="[Текст]"/>
      <dgm:spPr/>
      <dgm:t>
        <a:bodyPr/>
        <a:lstStyle/>
        <a:p>
          <a:pPr algn="ctr"/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508B179-D400-4E3D-B72B-71E43871075F}" type="parTrans" cxnId="{D1048DAC-B800-43D1-A823-CD1AB52DEB91}">
      <dgm:prSet/>
      <dgm:spPr/>
    </dgm:pt>
    <dgm:pt modelId="{5BBB8C9A-4D11-45A6-8B70-FFE8425FA7A5}" type="sibTrans" cxnId="{D1048DAC-B800-43D1-A823-CD1AB52DEB91}">
      <dgm:prSet/>
      <dgm:spPr/>
    </dgm:pt>
    <dgm:pt modelId="{DD9F0176-D6B7-43AE-AEF3-E442D1C14782}" type="pres">
      <dgm:prSet presAssocID="{136806C4-795C-4D4D-8CDD-3FC89C26584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8C88A8-6626-499F-83E2-C2BA6F8287A8}" type="pres">
      <dgm:prSet presAssocID="{E9484E86-34FD-41B8-B841-C368C49B8F42}" presName="composite" presStyleCnt="0"/>
      <dgm:spPr/>
      <dgm:t>
        <a:bodyPr/>
        <a:lstStyle/>
        <a:p>
          <a:endParaRPr lang="ru-RU"/>
        </a:p>
      </dgm:t>
    </dgm:pt>
    <dgm:pt modelId="{64BF9EC4-2EE8-4E70-9C81-482CBB449626}" type="pres">
      <dgm:prSet presAssocID="{E9484E86-34FD-41B8-B841-C368C49B8F4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A34B41-1B6E-4495-9756-FDA92F41FBDA}" type="pres">
      <dgm:prSet presAssocID="{E9484E86-34FD-41B8-B841-C368C49B8F42}" presName="desTx" presStyleLbl="alignAccFollowNode1" presStyleIdx="0" presStyleCnt="3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C18221-C623-44AF-A0ED-A5713605E509}" type="pres">
      <dgm:prSet presAssocID="{F90688B1-81EA-41FB-B8B0-6E58A2BE6D94}" presName="space" presStyleCnt="0"/>
      <dgm:spPr/>
      <dgm:t>
        <a:bodyPr/>
        <a:lstStyle/>
        <a:p>
          <a:endParaRPr lang="ru-RU"/>
        </a:p>
      </dgm:t>
    </dgm:pt>
    <dgm:pt modelId="{2DCA3C1D-DF0B-4EAE-B9BB-DCBFC3BF5AF1}" type="pres">
      <dgm:prSet presAssocID="{C4CE6E8E-92A7-4F24-B1DA-05E874A1E1D5}" presName="composite" presStyleCnt="0"/>
      <dgm:spPr/>
      <dgm:t>
        <a:bodyPr/>
        <a:lstStyle/>
        <a:p>
          <a:endParaRPr lang="ru-RU"/>
        </a:p>
      </dgm:t>
    </dgm:pt>
    <dgm:pt modelId="{28FB2496-7FEC-4C60-993D-A0A643CC3401}" type="pres">
      <dgm:prSet presAssocID="{C4CE6E8E-92A7-4F24-B1DA-05E874A1E1D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A34F66-872F-4BC0-A5D0-187D3F92FE0D}" type="pres">
      <dgm:prSet presAssocID="{C4CE6E8E-92A7-4F24-B1DA-05E874A1E1D5}" presName="desTx" presStyleLbl="alignAccFollowNode1" presStyleIdx="1" presStyleCnt="3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99E1F0-C76C-42F7-A8DB-FB25C48934A3}" type="pres">
      <dgm:prSet presAssocID="{94E3D58B-F640-4D6B-B0C0-E1FF199695EA}" presName="space" presStyleCnt="0"/>
      <dgm:spPr/>
      <dgm:t>
        <a:bodyPr/>
        <a:lstStyle/>
        <a:p>
          <a:endParaRPr lang="ru-RU"/>
        </a:p>
      </dgm:t>
    </dgm:pt>
    <dgm:pt modelId="{D27F2360-16CE-409D-AB30-CF7FF728C5D1}" type="pres">
      <dgm:prSet presAssocID="{8CB379B3-1401-4227-9E28-C26AAFEA0B14}" presName="composite" presStyleCnt="0"/>
      <dgm:spPr/>
      <dgm:t>
        <a:bodyPr/>
        <a:lstStyle/>
        <a:p>
          <a:endParaRPr lang="ru-RU"/>
        </a:p>
      </dgm:t>
    </dgm:pt>
    <dgm:pt modelId="{5AB887B6-85CF-4620-A301-347DCC6F012E}" type="pres">
      <dgm:prSet presAssocID="{8CB379B3-1401-4227-9E28-C26AAFEA0B1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4388D6-7C80-4F1D-8B3D-DC74EA147E53}" type="pres">
      <dgm:prSet presAssocID="{8CB379B3-1401-4227-9E28-C26AAFEA0B1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4EDE81-A04E-43B3-863A-1051863C0C66}" type="presOf" srcId="{2E4769C6-6AD2-45BA-8948-CE5006D3FF53}" destId="{8A4388D6-7C80-4F1D-8B3D-DC74EA147E53}" srcOrd="0" destOrd="1" presId="urn:microsoft.com/office/officeart/2005/8/layout/hList1"/>
    <dgm:cxn modelId="{53C59989-5D74-4589-99C9-A83DA5BFCDFC}" type="presOf" srcId="{971EDAD4-642C-48FD-8DBF-3E1C646498C8}" destId="{1FA34B41-1B6E-4495-9756-FDA92F41FBDA}" srcOrd="0" destOrd="2" presId="urn:microsoft.com/office/officeart/2005/8/layout/hList1"/>
    <dgm:cxn modelId="{4AA9C88D-0204-4C39-8E1C-8835E28E194C}" srcId="{C4CE6E8E-92A7-4F24-B1DA-05E874A1E1D5}" destId="{400F6D98-19E7-4905-8D7C-96F4C116878F}" srcOrd="6" destOrd="0" parTransId="{27E527F8-6CBA-4FC8-97CC-C3CD953020E7}" sibTransId="{3B8E917E-D5D9-4F7F-9FCC-8E6E2D513BFD}"/>
    <dgm:cxn modelId="{686D3EC4-D6DD-4EF1-B088-563E39D5D3F0}" type="presOf" srcId="{C5D2C168-ECBF-497B-A851-2C0B79A23934}" destId="{1FA34B41-1B6E-4495-9756-FDA92F41FBDA}" srcOrd="0" destOrd="0" presId="urn:microsoft.com/office/officeart/2005/8/layout/hList1"/>
    <dgm:cxn modelId="{240CEFF6-B1A8-43CC-A314-B73706AD01AA}" type="presOf" srcId="{188C97F3-755B-49B1-8DB6-DF3A9C2962E5}" destId="{1FA34B41-1B6E-4495-9756-FDA92F41FBDA}" srcOrd="0" destOrd="11" presId="urn:microsoft.com/office/officeart/2005/8/layout/hList1"/>
    <dgm:cxn modelId="{81414CD0-3EEC-456F-971C-17A62D0622FD}" srcId="{136806C4-795C-4D4D-8CDD-3FC89C26584C}" destId="{8CB379B3-1401-4227-9E28-C26AAFEA0B14}" srcOrd="2" destOrd="0" parTransId="{820896D9-354D-4D63-B9A6-5FFBD8A4D5DC}" sibTransId="{8795EB7B-9912-4007-A61E-35227590F947}"/>
    <dgm:cxn modelId="{B435FAD3-C049-4F96-BC0A-93521797CDAF}" type="presOf" srcId="{764FB577-37F9-4DFF-8B7A-98A2E255B0F8}" destId="{8A4388D6-7C80-4F1D-8B3D-DC74EA147E53}" srcOrd="0" destOrd="2" presId="urn:microsoft.com/office/officeart/2005/8/layout/hList1"/>
    <dgm:cxn modelId="{87120266-3123-4ADE-AE0F-DF0F0DE04FE6}" srcId="{C4CE6E8E-92A7-4F24-B1DA-05E874A1E1D5}" destId="{F28E9512-92DC-417E-BEED-8DCC9E3C6D25}" srcOrd="4" destOrd="0" parTransId="{2B6E7415-A9EB-46AE-8BC8-FC96D5729779}" sibTransId="{9C937C88-A24A-45D9-AAD9-01639BE71D16}"/>
    <dgm:cxn modelId="{BD03937A-3722-4CCF-B137-59ED19474F29}" srcId="{C4CE6E8E-92A7-4F24-B1DA-05E874A1E1D5}" destId="{8AA8EAC3-ABC2-48DE-800C-E6BE236BACD5}" srcOrd="3" destOrd="0" parTransId="{F0C7C7DB-1B55-46A6-888B-7FE69067BAD1}" sibTransId="{BBF6F0C6-D924-4C36-AF58-F6417860A2A3}"/>
    <dgm:cxn modelId="{BBDC41B6-311D-40E7-AAAC-CF7464458524}" type="presOf" srcId="{8CB379B3-1401-4227-9E28-C26AAFEA0B14}" destId="{5AB887B6-85CF-4620-A301-347DCC6F012E}" srcOrd="0" destOrd="0" presId="urn:microsoft.com/office/officeart/2005/8/layout/hList1"/>
    <dgm:cxn modelId="{44B90EBF-93FB-425A-9413-66727342B8D2}" type="presOf" srcId="{D93E7193-8269-44D9-A04B-D236D695E3ED}" destId="{1FA34B41-1B6E-4495-9756-FDA92F41FBDA}" srcOrd="0" destOrd="4" presId="urn:microsoft.com/office/officeart/2005/8/layout/hList1"/>
    <dgm:cxn modelId="{CDA9640B-9937-4103-BD44-9FA07153E425}" srcId="{C4CE6E8E-92A7-4F24-B1DA-05E874A1E1D5}" destId="{3E80E540-7E7D-47B9-90F1-FF62F1485CFB}" srcOrd="8" destOrd="0" parTransId="{CF110000-7CF7-4857-BE6F-426DD8D3E733}" sibTransId="{70846B99-A5E8-474C-9F51-773E57240337}"/>
    <dgm:cxn modelId="{8D55D88B-015F-41A3-83DE-4C4A063F9C0F}" type="presOf" srcId="{E9484E86-34FD-41B8-B841-C368C49B8F42}" destId="{64BF9EC4-2EE8-4E70-9C81-482CBB449626}" srcOrd="0" destOrd="0" presId="urn:microsoft.com/office/officeart/2005/8/layout/hList1"/>
    <dgm:cxn modelId="{3416A01F-20B5-415F-AD9A-837718780908}" type="presOf" srcId="{D61D7644-CA16-4303-967A-AB7ACA3A2435}" destId="{1FA34B41-1B6E-4495-9756-FDA92F41FBDA}" srcOrd="0" destOrd="3" presId="urn:microsoft.com/office/officeart/2005/8/layout/hList1"/>
    <dgm:cxn modelId="{78C81211-1EB5-4819-BD5A-DD06D4F52C79}" srcId="{E9484E86-34FD-41B8-B841-C368C49B8F42}" destId="{4C71238E-D07C-48AE-AE80-FB8548236C17}" srcOrd="6" destOrd="0" parTransId="{6A6B1353-9D5E-4502-8C42-D57EA387EDF7}" sibTransId="{B6AA35DB-C556-4ADE-AAD6-1BA775BC6710}"/>
    <dgm:cxn modelId="{F2EDC4EB-D9FC-4A42-B267-7379BD25A88D}" srcId="{C4CE6E8E-92A7-4F24-B1DA-05E874A1E1D5}" destId="{3531DCE1-52B6-40F5-BF77-DDB830CE8E91}" srcOrd="2" destOrd="0" parTransId="{9935DD4B-4BC6-4F06-A120-6965D94CD180}" sibTransId="{77296589-CF94-44CD-9525-504D70D3815F}"/>
    <dgm:cxn modelId="{8D14D4E0-1005-4A4E-8535-BE34899474FF}" srcId="{C4CE6E8E-92A7-4F24-B1DA-05E874A1E1D5}" destId="{D0761FB5-EDD9-4908-B6F1-CA20C3800275}" srcOrd="5" destOrd="0" parTransId="{FE0AEBCA-F1E5-44F5-BDC0-D4C13D7AD18F}" sibTransId="{C25432D1-E901-410E-B54F-AFACB147C6D0}"/>
    <dgm:cxn modelId="{2AEDC87D-9064-4762-8EC0-48848559D9FD}" srcId="{8CB379B3-1401-4227-9E28-C26AAFEA0B14}" destId="{37AD6120-EC80-425D-A5DE-A0DD384B8434}" srcOrd="0" destOrd="0" parTransId="{B273CA6F-BA9A-4B29-860B-39D638980FA1}" sibTransId="{CDBE1F59-6556-43E9-9715-41C166378360}"/>
    <dgm:cxn modelId="{EEE5EF76-CCF5-41AC-BE83-9F8F9FA60F71}" type="presOf" srcId="{37AD6120-EC80-425D-A5DE-A0DD384B8434}" destId="{8A4388D6-7C80-4F1D-8B3D-DC74EA147E53}" srcOrd="0" destOrd="0" presId="urn:microsoft.com/office/officeart/2005/8/layout/hList1"/>
    <dgm:cxn modelId="{0C9C87F3-A4B7-48B9-9A66-E1823A68C463}" type="presOf" srcId="{4C71238E-D07C-48AE-AE80-FB8548236C17}" destId="{1FA34B41-1B6E-4495-9756-FDA92F41FBDA}" srcOrd="0" destOrd="6" presId="urn:microsoft.com/office/officeart/2005/8/layout/hList1"/>
    <dgm:cxn modelId="{41F02D19-B9C9-4660-AC2D-96652FB43219}" srcId="{136806C4-795C-4D4D-8CDD-3FC89C26584C}" destId="{E9484E86-34FD-41B8-B841-C368C49B8F42}" srcOrd="0" destOrd="0" parTransId="{16C8C7C2-D2E2-4084-8387-615DF7C55515}" sibTransId="{F90688B1-81EA-41FB-B8B0-6E58A2BE6D94}"/>
    <dgm:cxn modelId="{0A73998E-673E-4193-A844-64054B724FD7}" type="presOf" srcId="{AF771CB5-2A31-4D84-BCDC-F3A82ADD3982}" destId="{1FA34B41-1B6E-4495-9756-FDA92F41FBDA}" srcOrd="0" destOrd="9" presId="urn:microsoft.com/office/officeart/2005/8/layout/hList1"/>
    <dgm:cxn modelId="{D1048DAC-B800-43D1-A823-CD1AB52DEB91}" srcId="{8CB379B3-1401-4227-9E28-C26AAFEA0B14}" destId="{52D1A355-C81E-4B63-B190-BFAEE29F2B40}" srcOrd="4" destOrd="0" parTransId="{1508B179-D400-4E3D-B72B-71E43871075F}" sibTransId="{5BBB8C9A-4D11-45A6-8B70-FFE8425FA7A5}"/>
    <dgm:cxn modelId="{A5363240-2DBE-4726-9C6A-91D662A3F965}" type="presOf" srcId="{C4CE6E8E-92A7-4F24-B1DA-05E874A1E1D5}" destId="{28FB2496-7FEC-4C60-993D-A0A643CC3401}" srcOrd="0" destOrd="0" presId="urn:microsoft.com/office/officeart/2005/8/layout/hList1"/>
    <dgm:cxn modelId="{A24647A9-51F5-4A94-93E3-4FEEA76B150B}" srcId="{E9484E86-34FD-41B8-B841-C368C49B8F42}" destId="{009760DE-05EA-4EC8-B039-6B6C3EF9D75B}" srcOrd="1" destOrd="0" parTransId="{C37694AA-9415-40FA-A444-DE1046C7EA86}" sibTransId="{B1BD795E-873D-4752-9246-4F0DB43870F6}"/>
    <dgm:cxn modelId="{567A3748-716A-4E73-B7A0-49BAB0782C93}" type="presOf" srcId="{6B6DE20A-E8FC-4196-B8EC-A9D29F786C66}" destId="{43A34F66-872F-4BC0-A5D0-187D3F92FE0D}" srcOrd="0" destOrd="0" presId="urn:microsoft.com/office/officeart/2005/8/layout/hList1"/>
    <dgm:cxn modelId="{AC950BBC-17B3-43DD-925B-7530E25702D4}" srcId="{E9484E86-34FD-41B8-B841-C368C49B8F42}" destId="{D61D7644-CA16-4303-967A-AB7ACA3A2435}" srcOrd="3" destOrd="0" parTransId="{FDEF37BE-4096-4B08-B3EF-3D6939A08332}" sibTransId="{C2D3CE74-44DC-4955-BD0C-9608A89DB1B8}"/>
    <dgm:cxn modelId="{C94CE095-BF20-419D-81B7-9B784F22465C}" srcId="{E9484E86-34FD-41B8-B841-C368C49B8F42}" destId="{AF771CB5-2A31-4D84-BCDC-F3A82ADD3982}" srcOrd="9" destOrd="0" parTransId="{D8F83408-6CB3-464A-AE1B-141EF93DF506}" sibTransId="{2B1388F4-94AB-4011-88B9-DAC072CA3390}"/>
    <dgm:cxn modelId="{40B4D3C7-5C12-44D7-93EF-C1896E2AFA1E}" srcId="{E9484E86-34FD-41B8-B841-C368C49B8F42}" destId="{971EDAD4-642C-48FD-8DBF-3E1C646498C8}" srcOrd="2" destOrd="0" parTransId="{60EFE2A3-C606-478B-AAE2-4439ADAEED35}" sibTransId="{1380910B-BF2B-48AB-962C-2C99812127AF}"/>
    <dgm:cxn modelId="{DDAC3320-626D-4A9C-A8DF-2750DAE1FDAE}" srcId="{8CB379B3-1401-4227-9E28-C26AAFEA0B14}" destId="{764FB577-37F9-4DFF-8B7A-98A2E255B0F8}" srcOrd="2" destOrd="0" parTransId="{3BAF7006-C62E-4BE2-8555-69DCE1DB8406}" sibTransId="{DA6608BC-92ED-45AA-8EEA-1814BCE46B9B}"/>
    <dgm:cxn modelId="{C58114F5-C31E-4A60-A924-82B5265CDA46}" srcId="{8CB379B3-1401-4227-9E28-C26AAFEA0B14}" destId="{2E4769C6-6AD2-45BA-8948-CE5006D3FF53}" srcOrd="1" destOrd="0" parTransId="{033714F3-F53A-47BF-AFC0-90AE958AFB74}" sibTransId="{067EB7F7-C740-4CB2-851D-2AA91245DE9F}"/>
    <dgm:cxn modelId="{1984CDC0-94BA-4C63-9E4F-8AA9BEAF91F2}" type="presOf" srcId="{8FD39FFA-AB52-48D0-8AA7-A2E42F237121}" destId="{1FA34B41-1B6E-4495-9756-FDA92F41FBDA}" srcOrd="0" destOrd="10" presId="urn:microsoft.com/office/officeart/2005/8/layout/hList1"/>
    <dgm:cxn modelId="{5EEAE4F2-CA62-483D-B75B-03E2388279DF}" srcId="{E9484E86-34FD-41B8-B841-C368C49B8F42}" destId="{188C97F3-755B-49B1-8DB6-DF3A9C2962E5}" srcOrd="11" destOrd="0" parTransId="{EAECB710-EDE1-40F4-BCC1-9455F9A030C4}" sibTransId="{5563B7CB-CD0D-4F69-9A7F-475E9E76ECAC}"/>
    <dgm:cxn modelId="{4B5311C5-38AC-4E97-9D69-459769821390}" type="presOf" srcId="{A928ED7A-9513-40A2-9F2D-2BB578FB996A}" destId="{1FA34B41-1B6E-4495-9756-FDA92F41FBDA}" srcOrd="0" destOrd="8" presId="urn:microsoft.com/office/officeart/2005/8/layout/hList1"/>
    <dgm:cxn modelId="{2BDCD0E1-4466-4F3F-AB7D-974250A6CC71}" type="presOf" srcId="{D0761FB5-EDD9-4908-B6F1-CA20C3800275}" destId="{43A34F66-872F-4BC0-A5D0-187D3F92FE0D}" srcOrd="0" destOrd="5" presId="urn:microsoft.com/office/officeart/2005/8/layout/hList1"/>
    <dgm:cxn modelId="{05948E50-B391-4335-9752-3E9AC1885CBA}" srcId="{C4CE6E8E-92A7-4F24-B1DA-05E874A1E1D5}" destId="{4DEAE6F1-B6FE-422B-9260-EB625074A698}" srcOrd="7" destOrd="0" parTransId="{BBCE6486-4E62-400D-B1C3-DEF01C4F2518}" sibTransId="{05553AC1-29C4-48A5-990C-61963F833E1F}"/>
    <dgm:cxn modelId="{17E9D5D7-17AE-4DC8-8EB8-598323FDA1D9}" type="presOf" srcId="{52D1A355-C81E-4B63-B190-BFAEE29F2B40}" destId="{8A4388D6-7C80-4F1D-8B3D-DC74EA147E53}" srcOrd="0" destOrd="4" presId="urn:microsoft.com/office/officeart/2005/8/layout/hList1"/>
    <dgm:cxn modelId="{B908BDBC-F312-421D-8E0A-2D4017CB5A15}" type="presOf" srcId="{4DEAE6F1-B6FE-422B-9260-EB625074A698}" destId="{43A34F66-872F-4BC0-A5D0-187D3F92FE0D}" srcOrd="0" destOrd="7" presId="urn:microsoft.com/office/officeart/2005/8/layout/hList1"/>
    <dgm:cxn modelId="{034A3EF3-DBB9-4A84-94EB-7644C457C26E}" srcId="{8CB379B3-1401-4227-9E28-C26AAFEA0B14}" destId="{C812CBBE-8375-4E7C-B769-F659521D7B76}" srcOrd="3" destOrd="0" parTransId="{D4DD6F4C-8459-427B-88C1-7BA1C3C7F14C}" sibTransId="{F37F113D-95E2-499F-A6D0-3929EB690197}"/>
    <dgm:cxn modelId="{D44E24F5-A6DA-4F9C-B8B8-4388889D2328}" srcId="{C4CE6E8E-92A7-4F24-B1DA-05E874A1E1D5}" destId="{231B482E-7091-4A90-9253-2C5A9F5C7E89}" srcOrd="9" destOrd="0" parTransId="{85D6D300-B0CF-4CB2-915C-B0E356437D04}" sibTransId="{A61058D8-DCF2-4DDF-81E5-FB4901D34865}"/>
    <dgm:cxn modelId="{52B8DE4D-CD5D-40CC-B682-9E33640AF3D6}" type="presOf" srcId="{136806C4-795C-4D4D-8CDD-3FC89C26584C}" destId="{DD9F0176-D6B7-43AE-AEF3-E442D1C14782}" srcOrd="0" destOrd="0" presId="urn:microsoft.com/office/officeart/2005/8/layout/hList1"/>
    <dgm:cxn modelId="{4CD77A69-29FA-4FCE-AA16-5C21AEFD744A}" type="presOf" srcId="{3FA59C6E-9DDF-4B2C-AE58-8094EFC3388C}" destId="{8A4388D6-7C80-4F1D-8B3D-DC74EA147E53}" srcOrd="0" destOrd="5" presId="urn:microsoft.com/office/officeart/2005/8/layout/hList1"/>
    <dgm:cxn modelId="{47A83590-98A7-4993-8600-7B484BA104BB}" srcId="{C4CE6E8E-92A7-4F24-B1DA-05E874A1E1D5}" destId="{C4C19D22-C7D8-4DC8-AF63-EFC2E418A238}" srcOrd="1" destOrd="0" parTransId="{7C79C0E3-354C-43EC-BE97-758D2495125D}" sibTransId="{7E0E7C24-9066-43FC-919E-2FAC447ACEC1}"/>
    <dgm:cxn modelId="{DDD9A353-BE84-47F0-B677-CD51F7F0DF82}" srcId="{E9484E86-34FD-41B8-B841-C368C49B8F42}" destId="{8FD39FFA-AB52-48D0-8AA7-A2E42F237121}" srcOrd="10" destOrd="0" parTransId="{8C38F9BC-F1A0-4BB5-A5AD-BAD8E38C36E7}" sibTransId="{1CC0C1AF-967C-422A-A4FC-E847484C0BB2}"/>
    <dgm:cxn modelId="{9E3E8AAE-E9FB-4576-99C5-3A358D582426}" srcId="{E9484E86-34FD-41B8-B841-C368C49B8F42}" destId="{2B036779-C351-442D-A6BB-CBA5EE3C4DB4}" srcOrd="5" destOrd="0" parTransId="{9787182E-7BE3-4E8E-93A6-AEA7A40D4792}" sibTransId="{F80C3611-50F4-4F05-A485-5CA0B6CFDE8A}"/>
    <dgm:cxn modelId="{CCDB34CE-A95C-47F6-8DEA-EBA741EC807B}" srcId="{E9484E86-34FD-41B8-B841-C368C49B8F42}" destId="{D93E7193-8269-44D9-A04B-D236D695E3ED}" srcOrd="4" destOrd="0" parTransId="{E50C4515-3EBC-49CF-952E-3D1C4317EADB}" sibTransId="{573C3A8A-2AFF-4AE5-92B7-449B7E10CA44}"/>
    <dgm:cxn modelId="{9BDBC32B-B7FE-4235-9F7B-A5B13A5E7794}" type="presOf" srcId="{2B036779-C351-442D-A6BB-CBA5EE3C4DB4}" destId="{1FA34B41-1B6E-4495-9756-FDA92F41FBDA}" srcOrd="0" destOrd="5" presId="urn:microsoft.com/office/officeart/2005/8/layout/hList1"/>
    <dgm:cxn modelId="{91561EB1-88DC-4A47-8549-F3781B410CC4}" srcId="{136806C4-795C-4D4D-8CDD-3FC89C26584C}" destId="{C4CE6E8E-92A7-4F24-B1DA-05E874A1E1D5}" srcOrd="1" destOrd="0" parTransId="{ED791160-2019-46D8-962F-B9A5FEEEF6C6}" sibTransId="{94E3D58B-F640-4D6B-B0C0-E1FF199695EA}"/>
    <dgm:cxn modelId="{A238DA0A-15BD-4BAF-A4AA-A8E478EB7E6A}" srcId="{E9484E86-34FD-41B8-B841-C368C49B8F42}" destId="{60C024A2-F355-4251-9EFA-7DB0398ABAFC}" srcOrd="7" destOrd="0" parTransId="{8D406A2C-E850-4259-BC03-CF3087220F5E}" sibTransId="{4F9793BA-723C-48A6-B380-C362D65E6694}"/>
    <dgm:cxn modelId="{D67D7FE7-B50A-4433-87BA-6E6217DF0AC1}" type="presOf" srcId="{C812CBBE-8375-4E7C-B769-F659521D7B76}" destId="{8A4388D6-7C80-4F1D-8B3D-DC74EA147E53}" srcOrd="0" destOrd="3" presId="urn:microsoft.com/office/officeart/2005/8/layout/hList1"/>
    <dgm:cxn modelId="{842109FE-8CF7-4183-A653-29911FB5CF3A}" srcId="{E9484E86-34FD-41B8-B841-C368C49B8F42}" destId="{A928ED7A-9513-40A2-9F2D-2BB578FB996A}" srcOrd="8" destOrd="0" parTransId="{9DF4AD32-1F6A-4D2A-A1F2-40D3FF931280}" sibTransId="{988E8EF9-5B80-4CDB-B7EC-8C534FE4D838}"/>
    <dgm:cxn modelId="{3219D386-99F3-48A6-B7C6-B5B935C9F759}" type="presOf" srcId="{60C024A2-F355-4251-9EFA-7DB0398ABAFC}" destId="{1FA34B41-1B6E-4495-9756-FDA92F41FBDA}" srcOrd="0" destOrd="7" presId="urn:microsoft.com/office/officeart/2005/8/layout/hList1"/>
    <dgm:cxn modelId="{A65A5EBC-18B3-4676-B404-069F8B77ED69}" srcId="{8CB379B3-1401-4227-9E28-C26AAFEA0B14}" destId="{3FA59C6E-9DDF-4B2C-AE58-8094EFC3388C}" srcOrd="5" destOrd="0" parTransId="{B0C234F7-370D-48C1-AF58-3E55481F1B41}" sibTransId="{52BAC5AD-8C2A-4118-B354-2B89D6E69FDB}"/>
    <dgm:cxn modelId="{86591593-F6B5-416C-951B-B089F410DE1D}" type="presOf" srcId="{3E80E540-7E7D-47B9-90F1-FF62F1485CFB}" destId="{43A34F66-872F-4BC0-A5D0-187D3F92FE0D}" srcOrd="0" destOrd="8" presId="urn:microsoft.com/office/officeart/2005/8/layout/hList1"/>
    <dgm:cxn modelId="{ABC204D5-AE31-4F70-BFDA-39DA1F238C3A}" type="presOf" srcId="{231B482E-7091-4A90-9253-2C5A9F5C7E89}" destId="{43A34F66-872F-4BC0-A5D0-187D3F92FE0D}" srcOrd="0" destOrd="9" presId="urn:microsoft.com/office/officeart/2005/8/layout/hList1"/>
    <dgm:cxn modelId="{7DAEAAA1-A229-4D65-951F-6E577493A36A}" type="presOf" srcId="{C4C19D22-C7D8-4DC8-AF63-EFC2E418A238}" destId="{43A34F66-872F-4BC0-A5D0-187D3F92FE0D}" srcOrd="0" destOrd="1" presId="urn:microsoft.com/office/officeart/2005/8/layout/hList1"/>
    <dgm:cxn modelId="{03188803-9901-4F31-8865-91020E792D5A}" type="presOf" srcId="{8AA8EAC3-ABC2-48DE-800C-E6BE236BACD5}" destId="{43A34F66-872F-4BC0-A5D0-187D3F92FE0D}" srcOrd="0" destOrd="3" presId="urn:microsoft.com/office/officeart/2005/8/layout/hList1"/>
    <dgm:cxn modelId="{47DDE92D-5CFD-495C-8A1F-0C90D0BBE103}" srcId="{C4CE6E8E-92A7-4F24-B1DA-05E874A1E1D5}" destId="{6B6DE20A-E8FC-4196-B8EC-A9D29F786C66}" srcOrd="0" destOrd="0" parTransId="{F4C589FE-C77A-4931-9DAE-4C38BADF64AB}" sibTransId="{F96712AD-1C29-4E85-8FF7-FD8FD6BF75F3}"/>
    <dgm:cxn modelId="{51BA5B24-C6DD-42E5-A96B-7CCA166E65AA}" type="presOf" srcId="{3531DCE1-52B6-40F5-BF77-DDB830CE8E91}" destId="{43A34F66-872F-4BC0-A5D0-187D3F92FE0D}" srcOrd="0" destOrd="2" presId="urn:microsoft.com/office/officeart/2005/8/layout/hList1"/>
    <dgm:cxn modelId="{F0184299-5D66-4873-A9A4-44D633F30F40}" type="presOf" srcId="{009760DE-05EA-4EC8-B039-6B6C3EF9D75B}" destId="{1FA34B41-1B6E-4495-9756-FDA92F41FBDA}" srcOrd="0" destOrd="1" presId="urn:microsoft.com/office/officeart/2005/8/layout/hList1"/>
    <dgm:cxn modelId="{C985688E-5AB1-4577-BC8B-12E262F89689}" srcId="{E9484E86-34FD-41B8-B841-C368C49B8F42}" destId="{C5D2C168-ECBF-497B-A851-2C0B79A23934}" srcOrd="0" destOrd="0" parTransId="{7A30B15A-9018-4163-AD30-17736767CF89}" sibTransId="{A9E11DA2-1183-4D0B-B6C6-147C83E01B22}"/>
    <dgm:cxn modelId="{9C5B8227-62D1-4A80-BA9B-1117E43EF8EC}" type="presOf" srcId="{F28E9512-92DC-417E-BEED-8DCC9E3C6D25}" destId="{43A34F66-872F-4BC0-A5D0-187D3F92FE0D}" srcOrd="0" destOrd="4" presId="urn:microsoft.com/office/officeart/2005/8/layout/hList1"/>
    <dgm:cxn modelId="{E53EEAEA-F1C4-44AE-8996-18DCFF64748D}" type="presOf" srcId="{400F6D98-19E7-4905-8D7C-96F4C116878F}" destId="{43A34F66-872F-4BC0-A5D0-187D3F92FE0D}" srcOrd="0" destOrd="6" presId="urn:microsoft.com/office/officeart/2005/8/layout/hList1"/>
    <dgm:cxn modelId="{9F483A26-D140-4DED-886F-AF9782BA33F3}" type="presParOf" srcId="{DD9F0176-D6B7-43AE-AEF3-E442D1C14782}" destId="{F88C88A8-6626-499F-83E2-C2BA6F8287A8}" srcOrd="0" destOrd="0" presId="urn:microsoft.com/office/officeart/2005/8/layout/hList1"/>
    <dgm:cxn modelId="{A71D107C-2D22-4ACC-A583-AF291566E9B1}" type="presParOf" srcId="{F88C88A8-6626-499F-83E2-C2BA6F8287A8}" destId="{64BF9EC4-2EE8-4E70-9C81-482CBB449626}" srcOrd="0" destOrd="0" presId="urn:microsoft.com/office/officeart/2005/8/layout/hList1"/>
    <dgm:cxn modelId="{43AB5F38-6A39-47C4-B86C-8DC79913422E}" type="presParOf" srcId="{F88C88A8-6626-499F-83E2-C2BA6F8287A8}" destId="{1FA34B41-1B6E-4495-9756-FDA92F41FBDA}" srcOrd="1" destOrd="0" presId="urn:microsoft.com/office/officeart/2005/8/layout/hList1"/>
    <dgm:cxn modelId="{6876F515-BDBE-4BD6-B28F-AA8464E90E4C}" type="presParOf" srcId="{DD9F0176-D6B7-43AE-AEF3-E442D1C14782}" destId="{A0C18221-C623-44AF-A0ED-A5713605E509}" srcOrd="1" destOrd="0" presId="urn:microsoft.com/office/officeart/2005/8/layout/hList1"/>
    <dgm:cxn modelId="{4E2E98F7-3DC8-434F-8A77-760AB01AB765}" type="presParOf" srcId="{DD9F0176-D6B7-43AE-AEF3-E442D1C14782}" destId="{2DCA3C1D-DF0B-4EAE-B9BB-DCBFC3BF5AF1}" srcOrd="2" destOrd="0" presId="urn:microsoft.com/office/officeart/2005/8/layout/hList1"/>
    <dgm:cxn modelId="{CC4B0F09-60D5-4C78-B98A-1123B185C645}" type="presParOf" srcId="{2DCA3C1D-DF0B-4EAE-B9BB-DCBFC3BF5AF1}" destId="{28FB2496-7FEC-4C60-993D-A0A643CC3401}" srcOrd="0" destOrd="0" presId="urn:microsoft.com/office/officeart/2005/8/layout/hList1"/>
    <dgm:cxn modelId="{3810D564-9227-46E4-B6CD-B34BEA236F83}" type="presParOf" srcId="{2DCA3C1D-DF0B-4EAE-B9BB-DCBFC3BF5AF1}" destId="{43A34F66-872F-4BC0-A5D0-187D3F92FE0D}" srcOrd="1" destOrd="0" presId="urn:microsoft.com/office/officeart/2005/8/layout/hList1"/>
    <dgm:cxn modelId="{51AE0F58-72E8-46FF-8B44-7AC47E2001AC}" type="presParOf" srcId="{DD9F0176-D6B7-43AE-AEF3-E442D1C14782}" destId="{1999E1F0-C76C-42F7-A8DB-FB25C48934A3}" srcOrd="3" destOrd="0" presId="urn:microsoft.com/office/officeart/2005/8/layout/hList1"/>
    <dgm:cxn modelId="{FB9333F2-DD3B-4AF0-AE39-6E6E2C19005A}" type="presParOf" srcId="{DD9F0176-D6B7-43AE-AEF3-E442D1C14782}" destId="{D27F2360-16CE-409D-AB30-CF7FF728C5D1}" srcOrd="4" destOrd="0" presId="urn:microsoft.com/office/officeart/2005/8/layout/hList1"/>
    <dgm:cxn modelId="{2841108B-1B2E-40B9-9508-1903301887C3}" type="presParOf" srcId="{D27F2360-16CE-409D-AB30-CF7FF728C5D1}" destId="{5AB887B6-85CF-4620-A301-347DCC6F012E}" srcOrd="0" destOrd="0" presId="urn:microsoft.com/office/officeart/2005/8/layout/hList1"/>
    <dgm:cxn modelId="{075FA1FA-3815-4880-B366-A1A37A9743AF}" type="presParOf" srcId="{D27F2360-16CE-409D-AB30-CF7FF728C5D1}" destId="{8A4388D6-7C80-4F1D-8B3D-DC74EA147E5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9649739-593A-424E-91DB-365F4A8EB3B4}" type="doc">
      <dgm:prSet loTypeId="urn:microsoft.com/office/officeart/2005/8/layout/defaul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EBE94AF-49E2-4658-9239-FE052A2393C9}">
      <dgm:prSet phldrT="[Текст]" custT="1"/>
      <dgm:spPr/>
      <dgm:t>
        <a:bodyPr/>
        <a:lstStyle/>
        <a:p>
          <a:r>
            <a:rPr lang="ru-RU" sz="1400" dirty="0" smtClean="0"/>
            <a:t>Налог на доходы физических лиц (НДФЛ)</a:t>
          </a:r>
          <a:endParaRPr lang="ru-RU" sz="1400" dirty="0"/>
        </a:p>
      </dgm:t>
    </dgm:pt>
    <dgm:pt modelId="{9612375A-2636-4532-B5D7-11B4A9B27B17}" type="parTrans" cxnId="{7780835A-D8DA-4AB0-A635-5F681036C129}">
      <dgm:prSet/>
      <dgm:spPr/>
      <dgm:t>
        <a:bodyPr/>
        <a:lstStyle/>
        <a:p>
          <a:endParaRPr lang="ru-RU"/>
        </a:p>
      </dgm:t>
    </dgm:pt>
    <dgm:pt modelId="{80ECAF83-D8EC-4948-A380-7BC95C8F7457}" type="sibTrans" cxnId="{7780835A-D8DA-4AB0-A635-5F681036C129}">
      <dgm:prSet/>
      <dgm:spPr/>
      <dgm:t>
        <a:bodyPr/>
        <a:lstStyle/>
        <a:p>
          <a:endParaRPr lang="ru-RU"/>
        </a:p>
      </dgm:t>
    </dgm:pt>
    <dgm:pt modelId="{4B4AEC68-12B0-4FD6-8781-C9AE48C4AC28}">
      <dgm:prSet phldrT="[Текст]" custT="1"/>
      <dgm:spPr/>
      <dgm:t>
        <a:bodyPr/>
        <a:lstStyle/>
        <a:p>
          <a:r>
            <a:rPr lang="ru-RU" sz="1400" dirty="0" smtClean="0"/>
            <a:t>Налог на имущество физических лиц</a:t>
          </a:r>
          <a:endParaRPr lang="ru-RU" sz="1400" dirty="0"/>
        </a:p>
      </dgm:t>
    </dgm:pt>
    <dgm:pt modelId="{49203ED3-1ECB-455C-BC9D-CAF06BCB3005}" type="parTrans" cxnId="{C0638EF3-2ED3-41B1-8A5E-52578981964D}">
      <dgm:prSet/>
      <dgm:spPr/>
      <dgm:t>
        <a:bodyPr/>
        <a:lstStyle/>
        <a:p>
          <a:endParaRPr lang="ru-RU"/>
        </a:p>
      </dgm:t>
    </dgm:pt>
    <dgm:pt modelId="{5358AC48-057E-461B-A529-2CFDD20869D6}" type="sibTrans" cxnId="{C0638EF3-2ED3-41B1-8A5E-52578981964D}">
      <dgm:prSet/>
      <dgm:spPr/>
      <dgm:t>
        <a:bodyPr/>
        <a:lstStyle/>
        <a:p>
          <a:endParaRPr lang="ru-RU"/>
        </a:p>
      </dgm:t>
    </dgm:pt>
    <dgm:pt modelId="{A3C51358-73CA-4A67-BC99-84C7352646E7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400" dirty="0" smtClean="0"/>
            <a:t>Земельный налог</a:t>
          </a:r>
          <a:endParaRPr lang="ru-RU" sz="1400" dirty="0"/>
        </a:p>
      </dgm:t>
    </dgm:pt>
    <dgm:pt modelId="{0DA1064D-EF58-462B-8285-DF90EE7BBEE8}" type="parTrans" cxnId="{003EB087-9C65-4F10-87EF-1C0526C39922}">
      <dgm:prSet/>
      <dgm:spPr/>
      <dgm:t>
        <a:bodyPr/>
        <a:lstStyle/>
        <a:p>
          <a:endParaRPr lang="ru-RU"/>
        </a:p>
      </dgm:t>
    </dgm:pt>
    <dgm:pt modelId="{805090EA-1640-4C74-B3E8-74EDCF2B75D0}" type="sibTrans" cxnId="{003EB087-9C65-4F10-87EF-1C0526C39922}">
      <dgm:prSet/>
      <dgm:spPr/>
      <dgm:t>
        <a:bodyPr/>
        <a:lstStyle/>
        <a:p>
          <a:endParaRPr lang="ru-RU"/>
        </a:p>
      </dgm:t>
    </dgm:pt>
    <dgm:pt modelId="{FB6FB1DD-451B-4B60-9A5F-1F9C7363852E}">
      <dgm:prSet phldrT="[Текст]" custT="1"/>
      <dgm:spPr/>
      <dgm:t>
        <a:bodyPr/>
        <a:lstStyle/>
        <a:p>
          <a:r>
            <a:rPr lang="ru-RU" sz="1400" dirty="0" smtClean="0"/>
            <a:t>Транспортный налог</a:t>
          </a:r>
          <a:endParaRPr lang="ru-RU" sz="1400" dirty="0"/>
        </a:p>
      </dgm:t>
    </dgm:pt>
    <dgm:pt modelId="{AA80C66D-6F61-49C3-B6C7-6CCDBACF70DB}" type="parTrans" cxnId="{AC8852D5-C757-4002-B159-ADE9770EE770}">
      <dgm:prSet/>
      <dgm:spPr/>
      <dgm:t>
        <a:bodyPr/>
        <a:lstStyle/>
        <a:p>
          <a:endParaRPr lang="ru-RU"/>
        </a:p>
      </dgm:t>
    </dgm:pt>
    <dgm:pt modelId="{4D34D8F0-BF7E-46C6-B9D3-DD7BFF70FB05}" type="sibTrans" cxnId="{AC8852D5-C757-4002-B159-ADE9770EE770}">
      <dgm:prSet/>
      <dgm:spPr/>
      <dgm:t>
        <a:bodyPr/>
        <a:lstStyle/>
        <a:p>
          <a:endParaRPr lang="ru-RU"/>
        </a:p>
      </dgm:t>
    </dgm:pt>
    <dgm:pt modelId="{2BEEEFC1-9D81-4DD3-9C7A-CCC6BDFA0BE5}" type="pres">
      <dgm:prSet presAssocID="{B9649739-593A-424E-91DB-365F4A8EB3B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57DEE2-BBA4-4F2E-96FB-82353EE451AF}" type="pres">
      <dgm:prSet presAssocID="{3EBE94AF-49E2-4658-9239-FE052A2393C9}" presName="node" presStyleLbl="node1" presStyleIdx="0" presStyleCnt="4" custScaleX="91358" custScaleY="48719" custLinFactNeighborX="-85" custLinFactNeighborY="-260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2BD108-D9CB-449E-9210-9404F3316D12}" type="pres">
      <dgm:prSet presAssocID="{80ECAF83-D8EC-4948-A380-7BC95C8F7457}" presName="sibTrans" presStyleCnt="0"/>
      <dgm:spPr/>
    </dgm:pt>
    <dgm:pt modelId="{E11D42FC-5263-4A86-956D-B6BE8BF91431}" type="pres">
      <dgm:prSet presAssocID="{4B4AEC68-12B0-4FD6-8781-C9AE48C4AC28}" presName="node" presStyleLbl="node1" presStyleIdx="1" presStyleCnt="4" custScaleX="76761" custScaleY="48640" custLinFactNeighborX="700" custLinFactNeighborY="-76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177200-C6ED-4E43-BC14-0DB37E77B2A2}" type="pres">
      <dgm:prSet presAssocID="{5358AC48-057E-461B-A529-2CFDD20869D6}" presName="sibTrans" presStyleCnt="0"/>
      <dgm:spPr/>
    </dgm:pt>
    <dgm:pt modelId="{178A296A-D8D2-420B-8794-B5E15AC95B08}" type="pres">
      <dgm:prSet presAssocID="{A3C51358-73CA-4A67-BC99-84C7352646E7}" presName="node" presStyleLbl="node1" presStyleIdx="2" presStyleCnt="4" custScaleX="72455" custScaleY="48719" custLinFactNeighborX="4409" custLinFactNeighborY="-101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76D451-526F-4EF1-B4F3-531B05EB3F5A}" type="pres">
      <dgm:prSet presAssocID="{805090EA-1640-4C74-B3E8-74EDCF2B75D0}" presName="sibTrans" presStyleCnt="0"/>
      <dgm:spPr/>
    </dgm:pt>
    <dgm:pt modelId="{17FB57C7-C223-48C2-AD67-4D02F7EC5B33}" type="pres">
      <dgm:prSet presAssocID="{FB6FB1DD-451B-4B60-9A5F-1F9C7363852E}" presName="node" presStyleLbl="node1" presStyleIdx="3" presStyleCnt="4" custScaleX="63896" custScaleY="48719" custLinFactNeighborX="50000" custLinFactNeighborY="-926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3EB087-9C65-4F10-87EF-1C0526C39922}" srcId="{B9649739-593A-424E-91DB-365F4A8EB3B4}" destId="{A3C51358-73CA-4A67-BC99-84C7352646E7}" srcOrd="2" destOrd="0" parTransId="{0DA1064D-EF58-462B-8285-DF90EE7BBEE8}" sibTransId="{805090EA-1640-4C74-B3E8-74EDCF2B75D0}"/>
    <dgm:cxn modelId="{AC8852D5-C757-4002-B159-ADE9770EE770}" srcId="{B9649739-593A-424E-91DB-365F4A8EB3B4}" destId="{FB6FB1DD-451B-4B60-9A5F-1F9C7363852E}" srcOrd="3" destOrd="0" parTransId="{AA80C66D-6F61-49C3-B6C7-6CCDBACF70DB}" sibTransId="{4D34D8F0-BF7E-46C6-B9D3-DD7BFF70FB05}"/>
    <dgm:cxn modelId="{114E37F1-9228-4FDE-BDEA-16E7131E900C}" type="presOf" srcId="{4B4AEC68-12B0-4FD6-8781-C9AE48C4AC28}" destId="{E11D42FC-5263-4A86-956D-B6BE8BF91431}" srcOrd="0" destOrd="0" presId="urn:microsoft.com/office/officeart/2005/8/layout/default"/>
    <dgm:cxn modelId="{C0638EF3-2ED3-41B1-8A5E-52578981964D}" srcId="{B9649739-593A-424E-91DB-365F4A8EB3B4}" destId="{4B4AEC68-12B0-4FD6-8781-C9AE48C4AC28}" srcOrd="1" destOrd="0" parTransId="{49203ED3-1ECB-455C-BC9D-CAF06BCB3005}" sibTransId="{5358AC48-057E-461B-A529-2CFDD20869D6}"/>
    <dgm:cxn modelId="{B44787B5-CF49-4FE8-9E3A-845A4C33CDA4}" type="presOf" srcId="{B9649739-593A-424E-91DB-365F4A8EB3B4}" destId="{2BEEEFC1-9D81-4DD3-9C7A-CCC6BDFA0BE5}" srcOrd="0" destOrd="0" presId="urn:microsoft.com/office/officeart/2005/8/layout/default"/>
    <dgm:cxn modelId="{5AC98B1C-1100-4F9B-A3AF-D6D7A9BF89E2}" type="presOf" srcId="{A3C51358-73CA-4A67-BC99-84C7352646E7}" destId="{178A296A-D8D2-420B-8794-B5E15AC95B08}" srcOrd="0" destOrd="0" presId="urn:microsoft.com/office/officeart/2005/8/layout/default"/>
    <dgm:cxn modelId="{7780835A-D8DA-4AB0-A635-5F681036C129}" srcId="{B9649739-593A-424E-91DB-365F4A8EB3B4}" destId="{3EBE94AF-49E2-4658-9239-FE052A2393C9}" srcOrd="0" destOrd="0" parTransId="{9612375A-2636-4532-B5D7-11B4A9B27B17}" sibTransId="{80ECAF83-D8EC-4948-A380-7BC95C8F7457}"/>
    <dgm:cxn modelId="{B80A2DFD-BD69-478A-A664-EE93C4C0F2E3}" type="presOf" srcId="{FB6FB1DD-451B-4B60-9A5F-1F9C7363852E}" destId="{17FB57C7-C223-48C2-AD67-4D02F7EC5B33}" srcOrd="0" destOrd="0" presId="urn:microsoft.com/office/officeart/2005/8/layout/default"/>
    <dgm:cxn modelId="{C25CE886-C183-4193-A0C1-E162981CE530}" type="presOf" srcId="{3EBE94AF-49E2-4658-9239-FE052A2393C9}" destId="{A157DEE2-BBA4-4F2E-96FB-82353EE451AF}" srcOrd="0" destOrd="0" presId="urn:microsoft.com/office/officeart/2005/8/layout/default"/>
    <dgm:cxn modelId="{C5ADC38E-0C55-413A-9661-D9DF8637A147}" type="presParOf" srcId="{2BEEEFC1-9D81-4DD3-9C7A-CCC6BDFA0BE5}" destId="{A157DEE2-BBA4-4F2E-96FB-82353EE451AF}" srcOrd="0" destOrd="0" presId="urn:microsoft.com/office/officeart/2005/8/layout/default"/>
    <dgm:cxn modelId="{BF0F2918-4B00-43B5-9A2A-526344059377}" type="presParOf" srcId="{2BEEEFC1-9D81-4DD3-9C7A-CCC6BDFA0BE5}" destId="{F22BD108-D9CB-449E-9210-9404F3316D12}" srcOrd="1" destOrd="0" presId="urn:microsoft.com/office/officeart/2005/8/layout/default"/>
    <dgm:cxn modelId="{BA09073D-037E-44C8-97EE-6444788F978F}" type="presParOf" srcId="{2BEEEFC1-9D81-4DD3-9C7A-CCC6BDFA0BE5}" destId="{E11D42FC-5263-4A86-956D-B6BE8BF91431}" srcOrd="2" destOrd="0" presId="urn:microsoft.com/office/officeart/2005/8/layout/default"/>
    <dgm:cxn modelId="{8AF33E95-3C0C-4278-AFC3-8CBBB5A1FA9D}" type="presParOf" srcId="{2BEEEFC1-9D81-4DD3-9C7A-CCC6BDFA0BE5}" destId="{80177200-C6ED-4E43-BC14-0DB37E77B2A2}" srcOrd="3" destOrd="0" presId="urn:microsoft.com/office/officeart/2005/8/layout/default"/>
    <dgm:cxn modelId="{32E72CF8-EEAD-4D46-92DF-5C6465FF801A}" type="presParOf" srcId="{2BEEEFC1-9D81-4DD3-9C7A-CCC6BDFA0BE5}" destId="{178A296A-D8D2-420B-8794-B5E15AC95B08}" srcOrd="4" destOrd="0" presId="urn:microsoft.com/office/officeart/2005/8/layout/default"/>
    <dgm:cxn modelId="{DE42D325-4D8E-4B4A-917A-7EF91EB1C9FB}" type="presParOf" srcId="{2BEEEFC1-9D81-4DD3-9C7A-CCC6BDFA0BE5}" destId="{0C76D451-526F-4EF1-B4F3-531B05EB3F5A}" srcOrd="5" destOrd="0" presId="urn:microsoft.com/office/officeart/2005/8/layout/default"/>
    <dgm:cxn modelId="{B6FAC4F5-063A-430C-9BB2-0217EBB59C2D}" type="presParOf" srcId="{2BEEEFC1-9D81-4DD3-9C7A-CCC6BDFA0BE5}" destId="{17FB57C7-C223-48C2-AD67-4D02F7EC5B3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480456F-91A6-4174-A1B6-23DDE05BC61F}" type="doc">
      <dgm:prSet loTypeId="urn:microsoft.com/office/officeart/2005/8/layout/funnel1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E56E599-3CBB-41D0-A358-9FC00317A111}">
      <dgm:prSet phldrT="[Текст]"/>
      <dgm:spPr>
        <a:solidFill>
          <a:srgbClr val="FF0000"/>
        </a:solidFill>
      </dgm:spPr>
      <dgm:t>
        <a:bodyPr/>
        <a:lstStyle/>
        <a:p>
          <a:r>
            <a:rPr lang="ru-RU" dirty="0" smtClean="0"/>
            <a:t>75%</a:t>
          </a:r>
          <a:endParaRPr lang="ru-RU" dirty="0"/>
        </a:p>
      </dgm:t>
    </dgm:pt>
    <dgm:pt modelId="{79B6A4B9-C2AA-453F-8C4B-6E19F4A31B90}" type="parTrans" cxnId="{84DE9D5F-DD55-4741-BA66-D378D182A5CB}">
      <dgm:prSet/>
      <dgm:spPr/>
      <dgm:t>
        <a:bodyPr/>
        <a:lstStyle/>
        <a:p>
          <a:endParaRPr lang="ru-RU"/>
        </a:p>
      </dgm:t>
    </dgm:pt>
    <dgm:pt modelId="{A167A1B3-4AA9-4D74-B968-225C2B56EF96}" type="sibTrans" cxnId="{84DE9D5F-DD55-4741-BA66-D378D182A5CB}">
      <dgm:prSet/>
      <dgm:spPr/>
      <dgm:t>
        <a:bodyPr/>
        <a:lstStyle/>
        <a:p>
          <a:endParaRPr lang="ru-RU"/>
        </a:p>
      </dgm:t>
    </dgm:pt>
    <dgm:pt modelId="{8833A76B-B606-4B52-B581-F24ADBB16A3C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smtClean="0"/>
            <a:t>100%</a:t>
          </a:r>
          <a:endParaRPr lang="ru-RU" dirty="0"/>
        </a:p>
      </dgm:t>
    </dgm:pt>
    <dgm:pt modelId="{EAB3EA0C-9985-421A-957A-536C0E0103DE}" type="parTrans" cxnId="{9D37485B-8F3B-4FCD-AC84-BF921C9CF32C}">
      <dgm:prSet/>
      <dgm:spPr/>
      <dgm:t>
        <a:bodyPr/>
        <a:lstStyle/>
        <a:p>
          <a:endParaRPr lang="ru-RU"/>
        </a:p>
      </dgm:t>
    </dgm:pt>
    <dgm:pt modelId="{BF45ECD8-50A6-437B-B110-5680A111D759}" type="sibTrans" cxnId="{9D37485B-8F3B-4FCD-AC84-BF921C9CF32C}">
      <dgm:prSet/>
      <dgm:spPr/>
      <dgm:t>
        <a:bodyPr/>
        <a:lstStyle/>
        <a:p>
          <a:endParaRPr lang="ru-RU"/>
        </a:p>
      </dgm:t>
    </dgm:pt>
    <dgm:pt modelId="{0B354646-0FDC-4EC4-A5AF-C4EB2CA1EB48}">
      <dgm:prSet phldrT="[Текст]" custT="1"/>
      <dgm:spPr/>
      <dgm:t>
        <a:bodyPr/>
        <a:lstStyle/>
        <a:p>
          <a:r>
            <a:rPr lang="ru-RU" sz="1400" b="1" dirty="0" smtClean="0"/>
            <a:t>Бюджет Ростовской области</a:t>
          </a:r>
          <a:endParaRPr lang="ru-RU" sz="1400" b="1" dirty="0"/>
        </a:p>
      </dgm:t>
    </dgm:pt>
    <dgm:pt modelId="{60C3926C-539D-4F52-9DE2-13D15CAD143A}" type="parTrans" cxnId="{E4AF9269-67DF-4D50-9975-DF2B3F1A026D}">
      <dgm:prSet/>
      <dgm:spPr/>
      <dgm:t>
        <a:bodyPr/>
        <a:lstStyle/>
        <a:p>
          <a:endParaRPr lang="ru-RU"/>
        </a:p>
      </dgm:t>
    </dgm:pt>
    <dgm:pt modelId="{59FD158D-367B-46B4-AADC-0F432412C1DC}" type="sibTrans" cxnId="{E4AF9269-67DF-4D50-9975-DF2B3F1A026D}">
      <dgm:prSet/>
      <dgm:spPr/>
      <dgm:t>
        <a:bodyPr/>
        <a:lstStyle/>
        <a:p>
          <a:endParaRPr lang="ru-RU"/>
        </a:p>
      </dgm:t>
    </dgm:pt>
    <dgm:pt modelId="{C3CC3B28-5AD7-46D8-A92A-398FAE32602F}" type="pres">
      <dgm:prSet presAssocID="{A480456F-91A6-4174-A1B6-23DDE05BC61F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6396EF-4254-49FE-BA46-3D829453BBDC}" type="pres">
      <dgm:prSet presAssocID="{A480456F-91A6-4174-A1B6-23DDE05BC61F}" presName="ellipse" presStyleLbl="trBgShp" presStyleIdx="0" presStyleCnt="1"/>
      <dgm:spPr/>
    </dgm:pt>
    <dgm:pt modelId="{ED9B28B9-7B25-460F-8B00-9661B70BB1B2}" type="pres">
      <dgm:prSet presAssocID="{A480456F-91A6-4174-A1B6-23DDE05BC61F}" presName="arrow1" presStyleLbl="fgShp" presStyleIdx="0" presStyleCnt="1" custScaleY="309382" custLinFactNeighborX="-4792" custLinFactNeighborY="26847"/>
      <dgm:spPr>
        <a:solidFill>
          <a:srgbClr val="00B0F0"/>
        </a:solidFill>
      </dgm:spPr>
      <dgm:t>
        <a:bodyPr/>
        <a:lstStyle/>
        <a:p>
          <a:endParaRPr lang="ru-RU"/>
        </a:p>
      </dgm:t>
    </dgm:pt>
    <dgm:pt modelId="{B06DA75A-CEEB-44D2-830C-2FC4D7359281}" type="pres">
      <dgm:prSet presAssocID="{A480456F-91A6-4174-A1B6-23DDE05BC61F}" presName="rectangle" presStyleLbl="revTx" presStyleIdx="0" presStyleCnt="1" custScaleX="132878" custLinFactNeighborX="-2511" custLinFactNeighborY="802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DC4734-DC3E-4B74-B5F5-E41D69E73F50}" type="pres">
      <dgm:prSet presAssocID="{8833A76B-B606-4B52-B581-F24ADBB16A3C}" presName="item1" presStyleLbl="node1" presStyleIdx="0" presStyleCnt="2" custLinFactNeighborX="36513" custLinFactNeighborY="-372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3C645E-DD96-436F-968C-1A1C5F1583C5}" type="pres">
      <dgm:prSet presAssocID="{0B354646-0FDC-4EC4-A5AF-C4EB2CA1EB48}" presName="item2" presStyleLbl="node1" presStyleIdx="1" presStyleCnt="2" custLinFactNeighborX="16744" custLinFactNeighborY="-79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37FD3C-C3D7-416F-BA41-88A26F7FF2DB}" type="pres">
      <dgm:prSet presAssocID="{A480456F-91A6-4174-A1B6-23DDE05BC61F}" presName="funnel" presStyleLbl="trAlignAcc1" presStyleIdx="0" presStyleCnt="1" custLinFactNeighborX="-881" custLinFactNeighborY="4"/>
      <dgm:spPr/>
    </dgm:pt>
  </dgm:ptLst>
  <dgm:cxnLst>
    <dgm:cxn modelId="{462FB3E9-926A-4BA4-9FB0-E033757CE7CD}" type="presOf" srcId="{0B354646-0FDC-4EC4-A5AF-C4EB2CA1EB48}" destId="{B06DA75A-CEEB-44D2-830C-2FC4D7359281}" srcOrd="0" destOrd="0" presId="urn:microsoft.com/office/officeart/2005/8/layout/funnel1"/>
    <dgm:cxn modelId="{1FA6242F-CCAD-44F6-94E8-7F44701C063B}" type="presOf" srcId="{8833A76B-B606-4B52-B581-F24ADBB16A3C}" destId="{A0DC4734-DC3E-4B74-B5F5-E41D69E73F50}" srcOrd="0" destOrd="0" presId="urn:microsoft.com/office/officeart/2005/8/layout/funnel1"/>
    <dgm:cxn modelId="{9D37485B-8F3B-4FCD-AC84-BF921C9CF32C}" srcId="{A480456F-91A6-4174-A1B6-23DDE05BC61F}" destId="{8833A76B-B606-4B52-B581-F24ADBB16A3C}" srcOrd="1" destOrd="0" parTransId="{EAB3EA0C-9985-421A-957A-536C0E0103DE}" sibTransId="{BF45ECD8-50A6-437B-B110-5680A111D759}"/>
    <dgm:cxn modelId="{A2AACC18-293D-4849-B5DE-6D08F76D1444}" type="presOf" srcId="{DE56E599-3CBB-41D0-A358-9FC00317A111}" destId="{7E3C645E-DD96-436F-968C-1A1C5F1583C5}" srcOrd="0" destOrd="0" presId="urn:microsoft.com/office/officeart/2005/8/layout/funnel1"/>
    <dgm:cxn modelId="{84DE9D5F-DD55-4741-BA66-D378D182A5CB}" srcId="{A480456F-91A6-4174-A1B6-23DDE05BC61F}" destId="{DE56E599-3CBB-41D0-A358-9FC00317A111}" srcOrd="0" destOrd="0" parTransId="{79B6A4B9-C2AA-453F-8C4B-6E19F4A31B90}" sibTransId="{A167A1B3-4AA9-4D74-B968-225C2B56EF96}"/>
    <dgm:cxn modelId="{E4AF9269-67DF-4D50-9975-DF2B3F1A026D}" srcId="{A480456F-91A6-4174-A1B6-23DDE05BC61F}" destId="{0B354646-0FDC-4EC4-A5AF-C4EB2CA1EB48}" srcOrd="2" destOrd="0" parTransId="{60C3926C-539D-4F52-9DE2-13D15CAD143A}" sibTransId="{59FD158D-367B-46B4-AADC-0F432412C1DC}"/>
    <dgm:cxn modelId="{1B035025-D9FA-4BC1-B757-099E68DB9BCE}" type="presOf" srcId="{A480456F-91A6-4174-A1B6-23DDE05BC61F}" destId="{C3CC3B28-5AD7-46D8-A92A-398FAE32602F}" srcOrd="0" destOrd="0" presId="urn:microsoft.com/office/officeart/2005/8/layout/funnel1"/>
    <dgm:cxn modelId="{EE754F1A-A399-4B42-917F-2BCC4CC83A9B}" type="presParOf" srcId="{C3CC3B28-5AD7-46D8-A92A-398FAE32602F}" destId="{226396EF-4254-49FE-BA46-3D829453BBDC}" srcOrd="0" destOrd="0" presId="urn:microsoft.com/office/officeart/2005/8/layout/funnel1"/>
    <dgm:cxn modelId="{C21A007E-832D-45A9-8546-342325E82DF3}" type="presParOf" srcId="{C3CC3B28-5AD7-46D8-A92A-398FAE32602F}" destId="{ED9B28B9-7B25-460F-8B00-9661B70BB1B2}" srcOrd="1" destOrd="0" presId="urn:microsoft.com/office/officeart/2005/8/layout/funnel1"/>
    <dgm:cxn modelId="{00883C14-5004-46AD-8EB7-BE4F0F8AD6CD}" type="presParOf" srcId="{C3CC3B28-5AD7-46D8-A92A-398FAE32602F}" destId="{B06DA75A-CEEB-44D2-830C-2FC4D7359281}" srcOrd="2" destOrd="0" presId="urn:microsoft.com/office/officeart/2005/8/layout/funnel1"/>
    <dgm:cxn modelId="{3F284FB9-03A2-490F-94E9-64102F87D58F}" type="presParOf" srcId="{C3CC3B28-5AD7-46D8-A92A-398FAE32602F}" destId="{A0DC4734-DC3E-4B74-B5F5-E41D69E73F50}" srcOrd="3" destOrd="0" presId="urn:microsoft.com/office/officeart/2005/8/layout/funnel1"/>
    <dgm:cxn modelId="{DBC679B3-1507-4FC2-8B02-7229307755C5}" type="presParOf" srcId="{C3CC3B28-5AD7-46D8-A92A-398FAE32602F}" destId="{7E3C645E-DD96-436F-968C-1A1C5F1583C5}" srcOrd="4" destOrd="0" presId="urn:microsoft.com/office/officeart/2005/8/layout/funnel1"/>
    <dgm:cxn modelId="{34465DD7-2719-48E5-A4AC-C87A27099293}" type="presParOf" srcId="{C3CC3B28-5AD7-46D8-A92A-398FAE32602F}" destId="{2237FD3C-C3D7-416F-BA41-88A26F7FF2DB}" srcOrd="5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7119BA7-5969-4B1C-85E3-72A6AB08C2BA}" type="doc">
      <dgm:prSet loTypeId="urn:microsoft.com/office/officeart/2005/8/layout/funnel1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7D6D3B-9769-4229-A33C-30B6F1BFC242}">
      <dgm:prSet phldrT="[Текст]"/>
      <dgm:spPr>
        <a:solidFill>
          <a:srgbClr val="FFC000"/>
        </a:solidFill>
      </dgm:spPr>
      <dgm:t>
        <a:bodyPr/>
        <a:lstStyle/>
        <a:p>
          <a:r>
            <a:rPr lang="ru-RU" dirty="0" smtClean="0"/>
            <a:t>100%</a:t>
          </a:r>
          <a:endParaRPr lang="ru-RU" dirty="0"/>
        </a:p>
      </dgm:t>
    </dgm:pt>
    <dgm:pt modelId="{1BD355A4-8E43-4E81-A488-BAAFC10CADAA}" type="parTrans" cxnId="{F6AA82BF-D159-4015-BF8F-BC8C374F2364}">
      <dgm:prSet/>
      <dgm:spPr/>
      <dgm:t>
        <a:bodyPr/>
        <a:lstStyle/>
        <a:p>
          <a:endParaRPr lang="ru-RU"/>
        </a:p>
      </dgm:t>
    </dgm:pt>
    <dgm:pt modelId="{B4B56565-76C7-4B9E-A30E-6EFDA0147234}" type="sibTrans" cxnId="{F6AA82BF-D159-4015-BF8F-BC8C374F2364}">
      <dgm:prSet/>
      <dgm:spPr/>
      <dgm:t>
        <a:bodyPr/>
        <a:lstStyle/>
        <a:p>
          <a:endParaRPr lang="ru-RU"/>
        </a:p>
      </dgm:t>
    </dgm:pt>
    <dgm:pt modelId="{C35840D0-93A1-4116-BB11-084A68B95C4F}">
      <dgm:prSet phldrT="[Текст]"/>
      <dgm:spPr>
        <a:solidFill>
          <a:schemeClr val="accent3"/>
        </a:solidFill>
      </dgm:spPr>
      <dgm:t>
        <a:bodyPr/>
        <a:lstStyle/>
        <a:p>
          <a:r>
            <a:rPr lang="ru-RU" dirty="0" smtClean="0"/>
            <a:t>100%</a:t>
          </a:r>
          <a:endParaRPr lang="ru-RU" dirty="0"/>
        </a:p>
      </dgm:t>
    </dgm:pt>
    <dgm:pt modelId="{32190DAA-CEC0-4F88-A7B1-AD0E511C6E04}" type="parTrans" cxnId="{35EB4993-F8F8-41C2-A23F-F6CCA2E84387}">
      <dgm:prSet/>
      <dgm:spPr/>
      <dgm:t>
        <a:bodyPr/>
        <a:lstStyle/>
        <a:p>
          <a:endParaRPr lang="ru-RU"/>
        </a:p>
      </dgm:t>
    </dgm:pt>
    <dgm:pt modelId="{CF356F44-0496-4957-8C87-A891E6303AEF}" type="sibTrans" cxnId="{35EB4993-F8F8-41C2-A23F-F6CCA2E84387}">
      <dgm:prSet/>
      <dgm:spPr/>
      <dgm:t>
        <a:bodyPr/>
        <a:lstStyle/>
        <a:p>
          <a:endParaRPr lang="ru-RU"/>
        </a:p>
      </dgm:t>
    </dgm:pt>
    <dgm:pt modelId="{A111B7E3-EA07-4809-890D-3E92EB2CCC0F}">
      <dgm:prSet phldrT="[Текст]"/>
      <dgm:spPr>
        <a:solidFill>
          <a:srgbClr val="FF0000"/>
        </a:solidFill>
      </dgm:spPr>
      <dgm:t>
        <a:bodyPr/>
        <a:lstStyle/>
        <a:p>
          <a:r>
            <a:rPr lang="ru-RU" dirty="0" smtClean="0"/>
            <a:t>25%</a:t>
          </a:r>
          <a:endParaRPr lang="ru-RU" dirty="0"/>
        </a:p>
      </dgm:t>
    </dgm:pt>
    <dgm:pt modelId="{56470AEC-5E6F-4B79-AE78-4B1C96D13065}" type="parTrans" cxnId="{AC3C4FAB-159B-49F8-9932-08CB6A7DD084}">
      <dgm:prSet/>
      <dgm:spPr/>
      <dgm:t>
        <a:bodyPr/>
        <a:lstStyle/>
        <a:p>
          <a:endParaRPr lang="ru-RU"/>
        </a:p>
      </dgm:t>
    </dgm:pt>
    <dgm:pt modelId="{E30B8431-214D-4E9A-A8A4-6D77F82ED93E}" type="sibTrans" cxnId="{AC3C4FAB-159B-49F8-9932-08CB6A7DD084}">
      <dgm:prSet/>
      <dgm:spPr/>
      <dgm:t>
        <a:bodyPr/>
        <a:lstStyle/>
        <a:p>
          <a:endParaRPr lang="ru-RU"/>
        </a:p>
      </dgm:t>
    </dgm:pt>
    <dgm:pt modelId="{CAC76BF9-2E24-4750-AFFC-18EF586378C4}">
      <dgm:prSet phldrT="[Текст]" custT="1"/>
      <dgm:spPr/>
      <dgm:t>
        <a:bodyPr/>
        <a:lstStyle/>
        <a:p>
          <a:r>
            <a:rPr lang="ru-RU" sz="1400" b="1" dirty="0" smtClean="0"/>
            <a:t>Бюджет городского округа «Город Таганрог»</a:t>
          </a:r>
          <a:endParaRPr lang="ru-RU" sz="1400" b="1" dirty="0"/>
        </a:p>
      </dgm:t>
    </dgm:pt>
    <dgm:pt modelId="{0BB68A04-5246-4067-97A7-79066390C736}" type="parTrans" cxnId="{4FE30212-6861-4349-B764-D63604A1BD5A}">
      <dgm:prSet/>
      <dgm:spPr/>
      <dgm:t>
        <a:bodyPr/>
        <a:lstStyle/>
        <a:p>
          <a:endParaRPr lang="ru-RU"/>
        </a:p>
      </dgm:t>
    </dgm:pt>
    <dgm:pt modelId="{ADB10D93-D869-4C68-9250-64E307D6147C}" type="sibTrans" cxnId="{4FE30212-6861-4349-B764-D63604A1BD5A}">
      <dgm:prSet/>
      <dgm:spPr/>
      <dgm:t>
        <a:bodyPr/>
        <a:lstStyle/>
        <a:p>
          <a:endParaRPr lang="ru-RU"/>
        </a:p>
      </dgm:t>
    </dgm:pt>
    <dgm:pt modelId="{1F9354A9-CC0D-4A4E-B035-D45FB3427423}" type="pres">
      <dgm:prSet presAssocID="{07119BA7-5969-4B1C-85E3-72A6AB08C2BA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65C1E5-7AB9-4F42-939A-EADB9C721BA6}" type="pres">
      <dgm:prSet presAssocID="{07119BA7-5969-4B1C-85E3-72A6AB08C2BA}" presName="ellipse" presStyleLbl="trBgShp" presStyleIdx="0" presStyleCnt="1" custLinFactNeighborX="-1525" custLinFactNeighborY="-8557"/>
      <dgm:spPr/>
    </dgm:pt>
    <dgm:pt modelId="{4DE02378-637A-4F13-A570-8353E0263BAA}" type="pres">
      <dgm:prSet presAssocID="{07119BA7-5969-4B1C-85E3-72A6AB08C2BA}" presName="arrow1" presStyleLbl="fgShp" presStyleIdx="0" presStyleCnt="1" custScaleY="285415" custLinFactNeighborY="34165"/>
      <dgm:spPr>
        <a:solidFill>
          <a:srgbClr val="00B0F0"/>
        </a:solidFill>
      </dgm:spPr>
    </dgm:pt>
    <dgm:pt modelId="{D07B26C3-8C98-4539-87A7-471868F1612E}" type="pres">
      <dgm:prSet presAssocID="{07119BA7-5969-4B1C-85E3-72A6AB08C2BA}" presName="rectangle" presStyleLbl="revTx" presStyleIdx="0" presStyleCnt="1" custScaleX="129166" custLinFactNeighborX="-2083" custLinFactNeighborY="649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977BA3-1A99-44DC-BF7A-74B680639867}" type="pres">
      <dgm:prSet presAssocID="{C35840D0-93A1-4116-BB11-084A68B95C4F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60FAAA-5B63-4C5A-B926-8963B9DD403D}" type="pres">
      <dgm:prSet presAssocID="{A111B7E3-EA07-4809-890D-3E92EB2CCC0F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6CBF5E-7DB8-4A03-AF0E-2E5838AF3029}" type="pres">
      <dgm:prSet presAssocID="{CAC76BF9-2E24-4750-AFFC-18EF586378C4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73DCF1-1E4F-4EF5-98BA-F2128F3402C9}" type="pres">
      <dgm:prSet presAssocID="{07119BA7-5969-4B1C-85E3-72A6AB08C2BA}" presName="funnel" presStyleLbl="trAlignAcc1" presStyleIdx="0" presStyleCnt="1" custScaleY="108334" custLinFactNeighborX="-595" custLinFactNeighborY="-149"/>
      <dgm:spPr/>
    </dgm:pt>
  </dgm:ptLst>
  <dgm:cxnLst>
    <dgm:cxn modelId="{76BE1FE8-FCC3-4803-95FF-035A6A9414FA}" type="presOf" srcId="{CAC76BF9-2E24-4750-AFFC-18EF586378C4}" destId="{D07B26C3-8C98-4539-87A7-471868F1612E}" srcOrd="0" destOrd="0" presId="urn:microsoft.com/office/officeart/2005/8/layout/funnel1"/>
    <dgm:cxn modelId="{6EE04465-90E3-454C-AE0F-32BEB23DD657}" type="presOf" srcId="{C35840D0-93A1-4116-BB11-084A68B95C4F}" destId="{3860FAAA-5B63-4C5A-B926-8963B9DD403D}" srcOrd="0" destOrd="0" presId="urn:microsoft.com/office/officeart/2005/8/layout/funnel1"/>
    <dgm:cxn modelId="{35EB4993-F8F8-41C2-A23F-F6CCA2E84387}" srcId="{07119BA7-5969-4B1C-85E3-72A6AB08C2BA}" destId="{C35840D0-93A1-4116-BB11-084A68B95C4F}" srcOrd="1" destOrd="0" parTransId="{32190DAA-CEC0-4F88-A7B1-AD0E511C6E04}" sibTransId="{CF356F44-0496-4957-8C87-A891E6303AEF}"/>
    <dgm:cxn modelId="{A87541C7-7B8D-4FB3-9B65-48A37BED9461}" type="presOf" srcId="{07119BA7-5969-4B1C-85E3-72A6AB08C2BA}" destId="{1F9354A9-CC0D-4A4E-B035-D45FB3427423}" srcOrd="0" destOrd="0" presId="urn:microsoft.com/office/officeart/2005/8/layout/funnel1"/>
    <dgm:cxn modelId="{AC3C4FAB-159B-49F8-9932-08CB6A7DD084}" srcId="{07119BA7-5969-4B1C-85E3-72A6AB08C2BA}" destId="{A111B7E3-EA07-4809-890D-3E92EB2CCC0F}" srcOrd="2" destOrd="0" parTransId="{56470AEC-5E6F-4B79-AE78-4B1C96D13065}" sibTransId="{E30B8431-214D-4E9A-A8A4-6D77F82ED93E}"/>
    <dgm:cxn modelId="{F6AA82BF-D159-4015-BF8F-BC8C374F2364}" srcId="{07119BA7-5969-4B1C-85E3-72A6AB08C2BA}" destId="{107D6D3B-9769-4229-A33C-30B6F1BFC242}" srcOrd="0" destOrd="0" parTransId="{1BD355A4-8E43-4E81-A488-BAAFC10CADAA}" sibTransId="{B4B56565-76C7-4B9E-A30E-6EFDA0147234}"/>
    <dgm:cxn modelId="{4FE30212-6861-4349-B764-D63604A1BD5A}" srcId="{07119BA7-5969-4B1C-85E3-72A6AB08C2BA}" destId="{CAC76BF9-2E24-4750-AFFC-18EF586378C4}" srcOrd="3" destOrd="0" parTransId="{0BB68A04-5246-4067-97A7-79066390C736}" sibTransId="{ADB10D93-D869-4C68-9250-64E307D6147C}"/>
    <dgm:cxn modelId="{B00D6C2C-AD55-4C82-A1A0-CB16697C2E85}" type="presOf" srcId="{A111B7E3-EA07-4809-890D-3E92EB2CCC0F}" destId="{D3977BA3-1A99-44DC-BF7A-74B680639867}" srcOrd="0" destOrd="0" presId="urn:microsoft.com/office/officeart/2005/8/layout/funnel1"/>
    <dgm:cxn modelId="{87E35C37-511E-4390-9605-911021EC1A25}" type="presOf" srcId="{107D6D3B-9769-4229-A33C-30B6F1BFC242}" destId="{CB6CBF5E-7DB8-4A03-AF0E-2E5838AF3029}" srcOrd="0" destOrd="0" presId="urn:microsoft.com/office/officeart/2005/8/layout/funnel1"/>
    <dgm:cxn modelId="{35C8E0FE-6A05-451F-8AEF-7CD63D7D4830}" type="presParOf" srcId="{1F9354A9-CC0D-4A4E-B035-D45FB3427423}" destId="{0A65C1E5-7AB9-4F42-939A-EADB9C721BA6}" srcOrd="0" destOrd="0" presId="urn:microsoft.com/office/officeart/2005/8/layout/funnel1"/>
    <dgm:cxn modelId="{2958DA28-CD47-4ECB-9E0F-2E2EEC22813F}" type="presParOf" srcId="{1F9354A9-CC0D-4A4E-B035-D45FB3427423}" destId="{4DE02378-637A-4F13-A570-8353E0263BAA}" srcOrd="1" destOrd="0" presId="urn:microsoft.com/office/officeart/2005/8/layout/funnel1"/>
    <dgm:cxn modelId="{A9147922-2D58-4572-AEAB-FA02DB2CBC01}" type="presParOf" srcId="{1F9354A9-CC0D-4A4E-B035-D45FB3427423}" destId="{D07B26C3-8C98-4539-87A7-471868F1612E}" srcOrd="2" destOrd="0" presId="urn:microsoft.com/office/officeart/2005/8/layout/funnel1"/>
    <dgm:cxn modelId="{6683F212-9E46-4674-A201-0ECB88C3918F}" type="presParOf" srcId="{1F9354A9-CC0D-4A4E-B035-D45FB3427423}" destId="{D3977BA3-1A99-44DC-BF7A-74B680639867}" srcOrd="3" destOrd="0" presId="urn:microsoft.com/office/officeart/2005/8/layout/funnel1"/>
    <dgm:cxn modelId="{FFC66F24-0A58-4565-B945-2CB76AF6FF17}" type="presParOf" srcId="{1F9354A9-CC0D-4A4E-B035-D45FB3427423}" destId="{3860FAAA-5B63-4C5A-B926-8963B9DD403D}" srcOrd="4" destOrd="0" presId="urn:microsoft.com/office/officeart/2005/8/layout/funnel1"/>
    <dgm:cxn modelId="{2655E3FE-4F96-48A4-9939-64AF6B71D8AE}" type="presParOf" srcId="{1F9354A9-CC0D-4A4E-B035-D45FB3427423}" destId="{CB6CBF5E-7DB8-4A03-AF0E-2E5838AF3029}" srcOrd="5" destOrd="0" presId="urn:microsoft.com/office/officeart/2005/8/layout/funnel1"/>
    <dgm:cxn modelId="{4C2A6DA7-0BCB-4BAC-AC1C-47BEDB4B36DB}" type="presParOf" srcId="{1F9354A9-CC0D-4A4E-B035-D45FB3427423}" destId="{A673DCF1-1E4F-4EF5-98BA-F2128F3402C9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C193E58-BDA0-4791-8480-69DD456D26C7}" type="doc">
      <dgm:prSet loTypeId="urn:microsoft.com/office/officeart/2005/8/layout/venn1" loCatId="relationship" qsTypeId="urn:microsoft.com/office/officeart/2005/8/quickstyle/simple5" qsCatId="simple" csTypeId="urn:microsoft.com/office/officeart/2005/8/colors/accent1_2" csCatId="accent1" phldr="1"/>
      <dgm:spPr/>
    </dgm:pt>
    <dgm:pt modelId="{2AAD0077-0AB5-4581-A9E4-90B949B606B1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600" b="1" dirty="0" smtClean="0"/>
            <a:t>НАЛОГ НА ДОХОДЫ ФИЗИЧЕСКИХ ЛИЦ</a:t>
          </a:r>
          <a:endParaRPr lang="ru-RU" sz="1600" b="1" dirty="0"/>
        </a:p>
      </dgm:t>
    </dgm:pt>
    <dgm:pt modelId="{0F6E01ED-282D-49F0-B504-B3AC1EB67AB1}" type="parTrans" cxnId="{6951A6E9-A870-48D8-BF65-C623F501570F}">
      <dgm:prSet/>
      <dgm:spPr/>
      <dgm:t>
        <a:bodyPr/>
        <a:lstStyle/>
        <a:p>
          <a:endParaRPr lang="ru-RU"/>
        </a:p>
      </dgm:t>
    </dgm:pt>
    <dgm:pt modelId="{05977D39-DC11-49AC-8EA7-1C80B5EAF84A}" type="sibTrans" cxnId="{6951A6E9-A870-48D8-BF65-C623F501570F}">
      <dgm:prSet/>
      <dgm:spPr/>
      <dgm:t>
        <a:bodyPr/>
        <a:lstStyle/>
        <a:p>
          <a:endParaRPr lang="ru-RU"/>
        </a:p>
      </dgm:t>
    </dgm:pt>
    <dgm:pt modelId="{D90C13A1-C85A-4392-BE06-E473F2EE85B2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600" b="1" dirty="0" smtClean="0"/>
            <a:t>НАЛОГ НА ИМУЩЕСТВО ФИЗИЧЕСКИХ ЛИЦ</a:t>
          </a:r>
          <a:endParaRPr lang="ru-RU" sz="1600" b="1" dirty="0"/>
        </a:p>
      </dgm:t>
    </dgm:pt>
    <dgm:pt modelId="{E97496FD-EAEF-43F9-8F4E-FAE19A42F035}" type="parTrans" cxnId="{F173DA01-2960-413F-A7E5-7A8DBF9A2F9D}">
      <dgm:prSet/>
      <dgm:spPr/>
      <dgm:t>
        <a:bodyPr/>
        <a:lstStyle/>
        <a:p>
          <a:endParaRPr lang="ru-RU"/>
        </a:p>
      </dgm:t>
    </dgm:pt>
    <dgm:pt modelId="{EB63B3CF-45BC-4A2D-AA68-EF917CBDA294}" type="sibTrans" cxnId="{F173DA01-2960-413F-A7E5-7A8DBF9A2F9D}">
      <dgm:prSet/>
      <dgm:spPr/>
      <dgm:t>
        <a:bodyPr/>
        <a:lstStyle/>
        <a:p>
          <a:endParaRPr lang="ru-RU"/>
        </a:p>
      </dgm:t>
    </dgm:pt>
    <dgm:pt modelId="{AFB8115F-7483-4C30-8A44-B9DF187F7156}">
      <dgm:prSet phldrT="[Текст]" custT="1"/>
      <dgm:spPr>
        <a:solidFill>
          <a:srgbClr val="00B0F0"/>
        </a:solidFill>
      </dgm:spPr>
      <dgm:t>
        <a:bodyPr/>
        <a:lstStyle/>
        <a:p>
          <a:pPr algn="ctr"/>
          <a:r>
            <a:rPr lang="ru-RU" sz="1600" b="1" dirty="0" smtClean="0"/>
            <a:t>ЗЕМЕЛЬНЫЙ НАЛОГ</a:t>
          </a:r>
          <a:endParaRPr lang="ru-RU" sz="1600" b="1" dirty="0"/>
        </a:p>
      </dgm:t>
    </dgm:pt>
    <dgm:pt modelId="{5C742DE5-9C83-4FA0-94C9-F0FFFCBB3583}" type="parTrans" cxnId="{C479E48E-B5CF-4128-836C-3458A3A26D8E}">
      <dgm:prSet/>
      <dgm:spPr/>
      <dgm:t>
        <a:bodyPr/>
        <a:lstStyle/>
        <a:p>
          <a:endParaRPr lang="ru-RU"/>
        </a:p>
      </dgm:t>
    </dgm:pt>
    <dgm:pt modelId="{EC6CFBEE-2E44-4394-9612-7AB99B9EB1DD}" type="sibTrans" cxnId="{C479E48E-B5CF-4128-836C-3458A3A26D8E}">
      <dgm:prSet/>
      <dgm:spPr/>
      <dgm:t>
        <a:bodyPr/>
        <a:lstStyle/>
        <a:p>
          <a:endParaRPr lang="ru-RU"/>
        </a:p>
      </dgm:t>
    </dgm:pt>
    <dgm:pt modelId="{D6A71147-D9E5-4879-AAD3-FD15952D2A11}" type="pres">
      <dgm:prSet presAssocID="{8C193E58-BDA0-4791-8480-69DD456D26C7}" presName="compositeShape" presStyleCnt="0">
        <dgm:presLayoutVars>
          <dgm:chMax val="7"/>
          <dgm:dir/>
          <dgm:resizeHandles val="exact"/>
        </dgm:presLayoutVars>
      </dgm:prSet>
      <dgm:spPr/>
    </dgm:pt>
    <dgm:pt modelId="{8E89840A-C52A-426A-8340-42187E16FCAD}" type="pres">
      <dgm:prSet presAssocID="{2AAD0077-0AB5-4581-A9E4-90B949B606B1}" presName="circ1" presStyleLbl="vennNode1" presStyleIdx="0" presStyleCnt="3" custLinFactNeighborX="231" custLinFactNeighborY="231"/>
      <dgm:spPr/>
      <dgm:t>
        <a:bodyPr/>
        <a:lstStyle/>
        <a:p>
          <a:endParaRPr lang="ru-RU"/>
        </a:p>
      </dgm:t>
    </dgm:pt>
    <dgm:pt modelId="{220CDFA2-F69E-4D31-8E3F-D1A8B9CCC370}" type="pres">
      <dgm:prSet presAssocID="{2AAD0077-0AB5-4581-A9E4-90B949B606B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271799-96D0-48B9-A01E-129CB9D9B17A}" type="pres">
      <dgm:prSet presAssocID="{D90C13A1-C85A-4392-BE06-E473F2EE85B2}" presName="circ2" presStyleLbl="vennNode1" presStyleIdx="1" presStyleCnt="3"/>
      <dgm:spPr/>
      <dgm:t>
        <a:bodyPr/>
        <a:lstStyle/>
        <a:p>
          <a:endParaRPr lang="ru-RU"/>
        </a:p>
      </dgm:t>
    </dgm:pt>
    <dgm:pt modelId="{5581E643-6417-4127-8A2C-8E7987467DCB}" type="pres">
      <dgm:prSet presAssocID="{D90C13A1-C85A-4392-BE06-E473F2EE85B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2D8FA4-3CED-4424-ABF0-255E80E1D720}" type="pres">
      <dgm:prSet presAssocID="{AFB8115F-7483-4C30-8A44-B9DF187F7156}" presName="circ3" presStyleLbl="vennNode1" presStyleIdx="2" presStyleCnt="3"/>
      <dgm:spPr/>
      <dgm:t>
        <a:bodyPr/>
        <a:lstStyle/>
        <a:p>
          <a:endParaRPr lang="ru-RU"/>
        </a:p>
      </dgm:t>
    </dgm:pt>
    <dgm:pt modelId="{CAEBD357-6166-4800-8617-2B04D7E5753B}" type="pres">
      <dgm:prSet presAssocID="{AFB8115F-7483-4C30-8A44-B9DF187F715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D8C087-7C0B-44DC-9807-662C688D97A7}" type="presOf" srcId="{D90C13A1-C85A-4392-BE06-E473F2EE85B2}" destId="{DD271799-96D0-48B9-A01E-129CB9D9B17A}" srcOrd="0" destOrd="0" presId="urn:microsoft.com/office/officeart/2005/8/layout/venn1"/>
    <dgm:cxn modelId="{9A1E8520-F839-4EFD-9350-F9A7E87C24A5}" type="presOf" srcId="{2AAD0077-0AB5-4581-A9E4-90B949B606B1}" destId="{220CDFA2-F69E-4D31-8E3F-D1A8B9CCC370}" srcOrd="1" destOrd="0" presId="urn:microsoft.com/office/officeart/2005/8/layout/venn1"/>
    <dgm:cxn modelId="{7CAA14DC-CF89-44E1-8CD3-E45B24234B53}" type="presOf" srcId="{AFB8115F-7483-4C30-8A44-B9DF187F7156}" destId="{CAEBD357-6166-4800-8617-2B04D7E5753B}" srcOrd="1" destOrd="0" presId="urn:microsoft.com/office/officeart/2005/8/layout/venn1"/>
    <dgm:cxn modelId="{C479E48E-B5CF-4128-836C-3458A3A26D8E}" srcId="{8C193E58-BDA0-4791-8480-69DD456D26C7}" destId="{AFB8115F-7483-4C30-8A44-B9DF187F7156}" srcOrd="2" destOrd="0" parTransId="{5C742DE5-9C83-4FA0-94C9-F0FFFCBB3583}" sibTransId="{EC6CFBEE-2E44-4394-9612-7AB99B9EB1DD}"/>
    <dgm:cxn modelId="{F173DA01-2960-413F-A7E5-7A8DBF9A2F9D}" srcId="{8C193E58-BDA0-4791-8480-69DD456D26C7}" destId="{D90C13A1-C85A-4392-BE06-E473F2EE85B2}" srcOrd="1" destOrd="0" parTransId="{E97496FD-EAEF-43F9-8F4E-FAE19A42F035}" sibTransId="{EB63B3CF-45BC-4A2D-AA68-EF917CBDA294}"/>
    <dgm:cxn modelId="{A6D1A4C0-AF81-4D3A-A16E-A67D3177BD26}" type="presOf" srcId="{D90C13A1-C85A-4392-BE06-E473F2EE85B2}" destId="{5581E643-6417-4127-8A2C-8E7987467DCB}" srcOrd="1" destOrd="0" presId="urn:microsoft.com/office/officeart/2005/8/layout/venn1"/>
    <dgm:cxn modelId="{8420BFD1-776C-4BDD-BD35-1349B1BF3328}" type="presOf" srcId="{8C193E58-BDA0-4791-8480-69DD456D26C7}" destId="{D6A71147-D9E5-4879-AAD3-FD15952D2A11}" srcOrd="0" destOrd="0" presId="urn:microsoft.com/office/officeart/2005/8/layout/venn1"/>
    <dgm:cxn modelId="{42C32CA3-B785-4BD7-8DD2-64CFB6196DAA}" type="presOf" srcId="{AFB8115F-7483-4C30-8A44-B9DF187F7156}" destId="{C62D8FA4-3CED-4424-ABF0-255E80E1D720}" srcOrd="0" destOrd="0" presId="urn:microsoft.com/office/officeart/2005/8/layout/venn1"/>
    <dgm:cxn modelId="{6951A6E9-A870-48D8-BF65-C623F501570F}" srcId="{8C193E58-BDA0-4791-8480-69DD456D26C7}" destId="{2AAD0077-0AB5-4581-A9E4-90B949B606B1}" srcOrd="0" destOrd="0" parTransId="{0F6E01ED-282D-49F0-B504-B3AC1EB67AB1}" sibTransId="{05977D39-DC11-49AC-8EA7-1C80B5EAF84A}"/>
    <dgm:cxn modelId="{9F72D193-AD5B-4585-8939-4EC6852E459B}" type="presOf" srcId="{2AAD0077-0AB5-4581-A9E4-90B949B606B1}" destId="{8E89840A-C52A-426A-8340-42187E16FCAD}" srcOrd="0" destOrd="0" presId="urn:microsoft.com/office/officeart/2005/8/layout/venn1"/>
    <dgm:cxn modelId="{B809156D-22C5-4A93-9F11-6096122472CF}" type="presParOf" srcId="{D6A71147-D9E5-4879-AAD3-FD15952D2A11}" destId="{8E89840A-C52A-426A-8340-42187E16FCAD}" srcOrd="0" destOrd="0" presId="urn:microsoft.com/office/officeart/2005/8/layout/venn1"/>
    <dgm:cxn modelId="{F46B7D46-4690-46C6-B898-693B5E9D69C7}" type="presParOf" srcId="{D6A71147-D9E5-4879-AAD3-FD15952D2A11}" destId="{220CDFA2-F69E-4D31-8E3F-D1A8B9CCC370}" srcOrd="1" destOrd="0" presId="urn:microsoft.com/office/officeart/2005/8/layout/venn1"/>
    <dgm:cxn modelId="{7DC76403-6BC6-49B8-A212-4E96B244005A}" type="presParOf" srcId="{D6A71147-D9E5-4879-AAD3-FD15952D2A11}" destId="{DD271799-96D0-48B9-A01E-129CB9D9B17A}" srcOrd="2" destOrd="0" presId="urn:microsoft.com/office/officeart/2005/8/layout/venn1"/>
    <dgm:cxn modelId="{8DA82EA0-2117-47E5-B6B9-145D4D2941CB}" type="presParOf" srcId="{D6A71147-D9E5-4879-AAD3-FD15952D2A11}" destId="{5581E643-6417-4127-8A2C-8E7987467DCB}" srcOrd="3" destOrd="0" presId="urn:microsoft.com/office/officeart/2005/8/layout/venn1"/>
    <dgm:cxn modelId="{C58B1722-3DD0-42CA-98E6-274F63B0961A}" type="presParOf" srcId="{D6A71147-D9E5-4879-AAD3-FD15952D2A11}" destId="{C62D8FA4-3CED-4424-ABF0-255E80E1D720}" srcOrd="4" destOrd="0" presId="urn:microsoft.com/office/officeart/2005/8/layout/venn1"/>
    <dgm:cxn modelId="{05A63854-4FF3-49BC-A831-49D2A4D5E914}" type="presParOf" srcId="{D6A71147-D9E5-4879-AAD3-FD15952D2A11}" destId="{CAEBD357-6166-4800-8617-2B04D7E5753B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AC15A50-7255-4F4A-8A36-E7CB60BEBE87}">
      <dsp:nvSpPr>
        <dsp:cNvPr id="0" name=""/>
        <dsp:cNvSpPr/>
      </dsp:nvSpPr>
      <dsp:spPr>
        <a:xfrm>
          <a:off x="4510969" y="17408"/>
          <a:ext cx="1795478" cy="1554234"/>
        </a:xfrm>
        <a:prstGeom prst="ellipse">
          <a:avLst/>
        </a:prstGeom>
        <a:solidFill>
          <a:srgbClr val="00808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Утверждение бюджета очередного года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10969" y="17408"/>
        <a:ext cx="1795478" cy="1554234"/>
      </dsp:txXfrm>
    </dsp:sp>
    <dsp:sp modelId="{FF3D46F5-855F-46BE-A691-5765F9280455}">
      <dsp:nvSpPr>
        <dsp:cNvPr id="0" name=""/>
        <dsp:cNvSpPr/>
      </dsp:nvSpPr>
      <dsp:spPr>
        <a:xfrm rot="3022020">
          <a:off x="5961604" y="1475559"/>
          <a:ext cx="356054" cy="402929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 rot="3022020">
        <a:off x="5961604" y="1475559"/>
        <a:ext cx="356054" cy="402929"/>
      </dsp:txXfrm>
    </dsp:sp>
    <dsp:sp modelId="{D3D6256F-19A0-46D1-9781-4178284B97A8}">
      <dsp:nvSpPr>
        <dsp:cNvPr id="0" name=""/>
        <dsp:cNvSpPr/>
      </dsp:nvSpPr>
      <dsp:spPr>
        <a:xfrm>
          <a:off x="6002655" y="1804951"/>
          <a:ext cx="1712648" cy="1481193"/>
        </a:xfrm>
        <a:prstGeom prst="ellipse">
          <a:avLst/>
        </a:prstGeom>
        <a:solidFill>
          <a:srgbClr val="00808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Исполнение бюджета в текущем году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02655" y="1804951"/>
        <a:ext cx="1712648" cy="1481193"/>
      </dsp:txXfrm>
    </dsp:sp>
    <dsp:sp modelId="{1B38E95C-6CD4-41CD-9F2F-904974528DE4}">
      <dsp:nvSpPr>
        <dsp:cNvPr id="0" name=""/>
        <dsp:cNvSpPr/>
      </dsp:nvSpPr>
      <dsp:spPr>
        <a:xfrm rot="8141869">
          <a:off x="6025028" y="3045570"/>
          <a:ext cx="230330" cy="402929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 rot="8141869">
        <a:off x="6025028" y="3045570"/>
        <a:ext cx="230330" cy="402929"/>
      </dsp:txXfrm>
    </dsp:sp>
    <dsp:sp modelId="{89996F9E-105E-4B1F-B788-604A5290A32C}">
      <dsp:nvSpPr>
        <dsp:cNvPr id="0" name=""/>
        <dsp:cNvSpPr/>
      </dsp:nvSpPr>
      <dsp:spPr>
        <a:xfrm>
          <a:off x="4480679" y="3233366"/>
          <a:ext cx="1830948" cy="1479605"/>
        </a:xfrm>
        <a:prstGeom prst="ellipse">
          <a:avLst/>
        </a:prstGeom>
        <a:solidFill>
          <a:srgbClr val="00808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Формирование отчета об исполнении бюджета предыдущего года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80679" y="3233366"/>
        <a:ext cx="1830948" cy="1479605"/>
      </dsp:txXfrm>
    </dsp:sp>
    <dsp:sp modelId="{6CC8A487-5F9C-4D36-9414-415E61D93C2C}">
      <dsp:nvSpPr>
        <dsp:cNvPr id="0" name=""/>
        <dsp:cNvSpPr/>
      </dsp:nvSpPr>
      <dsp:spPr>
        <a:xfrm rot="10821994">
          <a:off x="3835031" y="3763175"/>
          <a:ext cx="456284" cy="402929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 rot="10821994">
        <a:off x="3835031" y="3763175"/>
        <a:ext cx="456284" cy="402929"/>
      </dsp:txXfrm>
    </dsp:sp>
    <dsp:sp modelId="{B93888D5-5505-4C7F-9E88-4528FEF2E69B}">
      <dsp:nvSpPr>
        <dsp:cNvPr id="0" name=""/>
        <dsp:cNvSpPr/>
      </dsp:nvSpPr>
      <dsp:spPr>
        <a:xfrm>
          <a:off x="1593129" y="3179791"/>
          <a:ext cx="2026718" cy="1551058"/>
        </a:xfrm>
        <a:prstGeom prst="ellipse">
          <a:avLst/>
        </a:prstGeom>
        <a:solidFill>
          <a:srgbClr val="00808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Утверждение отчета об исполнении бюджета предыдущего года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93129" y="3179791"/>
        <a:ext cx="2026718" cy="1551058"/>
      </dsp:txXfrm>
    </dsp:sp>
    <dsp:sp modelId="{AFDFC3C2-0F29-435F-9322-A54DE3B72F7B}">
      <dsp:nvSpPr>
        <dsp:cNvPr id="0" name=""/>
        <dsp:cNvSpPr/>
      </dsp:nvSpPr>
      <dsp:spPr>
        <a:xfrm rot="13420096">
          <a:off x="1673109" y="2985913"/>
          <a:ext cx="257762" cy="402929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 rot="13420096">
        <a:off x="1673109" y="2985913"/>
        <a:ext cx="257762" cy="402929"/>
      </dsp:txXfrm>
    </dsp:sp>
    <dsp:sp modelId="{A513F00F-0497-477B-98C1-2AC343C891BB}">
      <dsp:nvSpPr>
        <dsp:cNvPr id="0" name=""/>
        <dsp:cNvSpPr/>
      </dsp:nvSpPr>
      <dsp:spPr>
        <a:xfrm>
          <a:off x="140882" y="1714508"/>
          <a:ext cx="1787957" cy="1481193"/>
        </a:xfrm>
        <a:prstGeom prst="ellipse">
          <a:avLst/>
        </a:prstGeom>
        <a:solidFill>
          <a:srgbClr val="00808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Составление проекта бюджета очередного года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0882" y="1714508"/>
        <a:ext cx="1787957" cy="1481193"/>
      </dsp:txXfrm>
    </dsp:sp>
    <dsp:sp modelId="{841471FE-A84F-4E6C-8952-0FE3507C88A4}">
      <dsp:nvSpPr>
        <dsp:cNvPr id="0" name=""/>
        <dsp:cNvSpPr/>
      </dsp:nvSpPr>
      <dsp:spPr>
        <a:xfrm rot="18815860">
          <a:off x="1637660" y="1423730"/>
          <a:ext cx="374897" cy="402929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 rot="18815860">
        <a:off x="1637660" y="1423730"/>
        <a:ext cx="374897" cy="402929"/>
      </dsp:txXfrm>
    </dsp:sp>
    <dsp:sp modelId="{C6D88555-CAFD-4CE0-B51E-A2D56379E866}">
      <dsp:nvSpPr>
        <dsp:cNvPr id="0" name=""/>
        <dsp:cNvSpPr/>
      </dsp:nvSpPr>
      <dsp:spPr>
        <a:xfrm>
          <a:off x="1714516" y="11"/>
          <a:ext cx="1868113" cy="1520781"/>
        </a:xfrm>
        <a:prstGeom prst="ellipse">
          <a:avLst/>
        </a:prstGeom>
        <a:solidFill>
          <a:srgbClr val="00808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Рассмотрение проекта бюджета очередного года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14516" y="11"/>
        <a:ext cx="1868113" cy="1520781"/>
      </dsp:txXfrm>
    </dsp:sp>
    <dsp:sp modelId="{C9EF9868-700E-43D0-9300-0FD88B9E6FF9}">
      <dsp:nvSpPr>
        <dsp:cNvPr id="0" name=""/>
        <dsp:cNvSpPr/>
      </dsp:nvSpPr>
      <dsp:spPr>
        <a:xfrm rot="42498">
          <a:off x="3786781" y="576051"/>
          <a:ext cx="492163" cy="402929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 rot="42498">
        <a:off x="3786781" y="576051"/>
        <a:ext cx="492163" cy="40292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11098A-AD1F-4BBE-8D17-DF9B05092FB0}">
      <dsp:nvSpPr>
        <dsp:cNvPr id="0" name=""/>
        <dsp:cNvSpPr/>
      </dsp:nvSpPr>
      <dsp:spPr>
        <a:xfrm rot="5400000">
          <a:off x="-188826" y="192737"/>
          <a:ext cx="1258842" cy="881189"/>
        </a:xfrm>
        <a:prstGeom prst="chevron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5400000">
        <a:off x="-188826" y="192737"/>
        <a:ext cx="1258842" cy="881189"/>
      </dsp:txXfrm>
    </dsp:sp>
    <dsp:sp modelId="{80E61A8C-597E-43C2-8F71-EB0106D03AB1}">
      <dsp:nvSpPr>
        <dsp:cNvPr id="0" name=""/>
        <dsp:cNvSpPr/>
      </dsp:nvSpPr>
      <dsp:spPr>
        <a:xfrm rot="5400000">
          <a:off x="4031999" y="-3146898"/>
          <a:ext cx="818247" cy="71198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Бюджетном послании</a:t>
          </a:r>
          <a:endParaRPr lang="ru-RU" sz="1600" b="1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Президента Российской Федерации</a:t>
          </a:r>
          <a:endParaRPr lang="ru-RU" sz="1600" b="1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4031999" y="-3146898"/>
        <a:ext cx="818247" cy="7119866"/>
      </dsp:txXfrm>
    </dsp:sp>
    <dsp:sp modelId="{716AD9FB-F81B-410E-9DCC-610802AFFEF5}">
      <dsp:nvSpPr>
        <dsp:cNvPr id="0" name=""/>
        <dsp:cNvSpPr/>
      </dsp:nvSpPr>
      <dsp:spPr>
        <a:xfrm rot="5400000">
          <a:off x="-188826" y="1305105"/>
          <a:ext cx="1258842" cy="881189"/>
        </a:xfrm>
        <a:prstGeom prst="chevron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5400000">
        <a:off x="-188826" y="1305105"/>
        <a:ext cx="1258842" cy="881189"/>
      </dsp:txXfrm>
    </dsp:sp>
    <dsp:sp modelId="{755A6FE3-52CD-44D5-8C59-247DDFBBFAF2}">
      <dsp:nvSpPr>
        <dsp:cNvPr id="0" name=""/>
        <dsp:cNvSpPr/>
      </dsp:nvSpPr>
      <dsp:spPr>
        <a:xfrm rot="5400000">
          <a:off x="4031999" y="-2034530"/>
          <a:ext cx="818247" cy="71198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Прогнозе социально-экономического развития</a:t>
          </a:r>
          <a:endParaRPr lang="ru-RU" sz="1600" b="1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4031999" y="-2034530"/>
        <a:ext cx="818247" cy="7119866"/>
      </dsp:txXfrm>
    </dsp:sp>
    <dsp:sp modelId="{F1EB56B6-1597-4162-9EFD-2A41C05C6112}">
      <dsp:nvSpPr>
        <dsp:cNvPr id="0" name=""/>
        <dsp:cNvSpPr/>
      </dsp:nvSpPr>
      <dsp:spPr>
        <a:xfrm rot="5400000">
          <a:off x="-188826" y="2417472"/>
          <a:ext cx="1258842" cy="881189"/>
        </a:xfrm>
        <a:prstGeom prst="chevron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5400000">
        <a:off x="-188826" y="2417472"/>
        <a:ext cx="1258842" cy="881189"/>
      </dsp:txXfrm>
    </dsp:sp>
    <dsp:sp modelId="{431FA0AA-3580-4934-8EE8-81AA9164074E}">
      <dsp:nvSpPr>
        <dsp:cNvPr id="0" name=""/>
        <dsp:cNvSpPr/>
      </dsp:nvSpPr>
      <dsp:spPr>
        <a:xfrm rot="5400000">
          <a:off x="4031999" y="-922162"/>
          <a:ext cx="818247" cy="71198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Основных направлениях бюджетной и налоговой политики</a:t>
          </a:r>
          <a:endParaRPr lang="ru-RU" sz="1600" b="1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4031999" y="-922162"/>
        <a:ext cx="818247" cy="7119866"/>
      </dsp:txXfrm>
    </dsp:sp>
    <dsp:sp modelId="{21557417-AA3B-4C5A-BA43-68243C323DBE}">
      <dsp:nvSpPr>
        <dsp:cNvPr id="0" name=""/>
        <dsp:cNvSpPr/>
      </dsp:nvSpPr>
      <dsp:spPr>
        <a:xfrm rot="5400000">
          <a:off x="-188826" y="3529840"/>
          <a:ext cx="1258842" cy="881189"/>
        </a:xfrm>
        <a:prstGeom prst="chevron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5400000">
        <a:off x="-188826" y="3529840"/>
        <a:ext cx="1258842" cy="881189"/>
      </dsp:txXfrm>
    </dsp:sp>
    <dsp:sp modelId="{B4D3C04B-FB09-419F-921B-E0333C80ECE5}">
      <dsp:nvSpPr>
        <dsp:cNvPr id="0" name=""/>
        <dsp:cNvSpPr/>
      </dsp:nvSpPr>
      <dsp:spPr>
        <a:xfrm rot="5400000">
          <a:off x="4031999" y="190205"/>
          <a:ext cx="818247" cy="71198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Муниципальных программах</a:t>
          </a:r>
          <a:endParaRPr lang="ru-RU" sz="1600" b="1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4031999" y="190205"/>
        <a:ext cx="818247" cy="711986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4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0.37143</cdr:x>
      <cdr:y>0.19231</cdr:y>
    </cdr:from>
    <cdr:to>
      <cdr:x>0.82857</cdr:x>
      <cdr:y>0.84615</cdr:y>
    </cdr:to>
    <cdr:grpSp>
      <cdr:nvGrpSpPr>
        <cdr:cNvPr id="11" name="Группа 10"/>
        <cdr:cNvGrpSpPr/>
      </cdr:nvGrpSpPr>
      <cdr:grpSpPr>
        <a:xfrm xmlns:a="http://schemas.openxmlformats.org/drawingml/2006/main">
          <a:off x="928698" y="357194"/>
          <a:ext cx="1143000" cy="1214435"/>
          <a:chOff x="1071570" y="428628"/>
          <a:chExt cx="1143008" cy="1214446"/>
        </a:xfrm>
      </cdr:grpSpPr>
      <cdr:sp macro="" textlink="">
        <cdr:nvSpPr>
          <cdr:cNvPr id="6" name="Прямая соединительная линия 5"/>
          <cdr:cNvSpPr/>
        </cdr:nvSpPr>
        <cdr:spPr>
          <a:xfrm xmlns:a="http://schemas.openxmlformats.org/drawingml/2006/main">
            <a:off x="1071570" y="428628"/>
            <a:ext cx="857256" cy="428628"/>
          </a:xfrm>
          <a:prstGeom xmlns:a="http://schemas.openxmlformats.org/drawingml/2006/main" prst="line">
            <a:avLst/>
          </a:prstGeom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/>
          <a:lstStyle xmlns:a="http://schemas.openxmlformats.org/drawingml/2006/main"/>
          <a:p xmlns:a="http://schemas.openxmlformats.org/drawingml/2006/main">
            <a:endParaRPr lang="ru-RU"/>
          </a:p>
        </cdr:txBody>
      </cdr:sp>
      <cdr:sp macro="" textlink="">
        <cdr:nvSpPr>
          <cdr:cNvPr id="8" name="Прямая соединительная линия 7"/>
          <cdr:cNvSpPr/>
        </cdr:nvSpPr>
        <cdr:spPr>
          <a:xfrm xmlns:a="http://schemas.openxmlformats.org/drawingml/2006/main" flipV="1">
            <a:off x="1071570" y="1285884"/>
            <a:ext cx="857256" cy="357190"/>
          </a:xfrm>
          <a:prstGeom xmlns:a="http://schemas.openxmlformats.org/drawingml/2006/main" prst="line">
            <a:avLst/>
          </a:prstGeom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/>
          <a:lstStyle xmlns:a="http://schemas.openxmlformats.org/drawingml/2006/main"/>
          <a:p xmlns:a="http://schemas.openxmlformats.org/drawingml/2006/main">
            <a:endParaRPr lang="ru-RU"/>
          </a:p>
        </cdr:txBody>
      </cdr:sp>
      <cdr:sp macro="" textlink="">
        <cdr:nvSpPr>
          <cdr:cNvPr id="9" name="TextBox 8"/>
          <cdr:cNvSpPr txBox="1"/>
        </cdr:nvSpPr>
        <cdr:spPr>
          <a:xfrm xmlns:a="http://schemas.openxmlformats.org/drawingml/2006/main">
            <a:off x="1714512" y="1000132"/>
            <a:ext cx="500066" cy="142876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lIns="0" tIns="0" rIns="0" bIns="0" rtlCol="0"/>
          <a:lstStyle xmlns:a="http://schemas.openxmlformats.org/drawingml/2006/main"/>
          <a:p xmlns:a="http://schemas.openxmlformats.org/drawingml/2006/main">
            <a:pPr algn="ctr"/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2 106,7</a:t>
            </a:r>
            <a:endParaRPr lang="ru-RU" sz="900" b="1" dirty="0">
              <a:latin typeface="Times New Roman" pitchFamily="18" charset="0"/>
              <a:cs typeface="Times New Roman" pitchFamily="18" charset="0"/>
            </a:endParaRPr>
          </a:p>
        </cdr:txBody>
      </cdr:sp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0.36111</cdr:x>
      <cdr:y>0.28</cdr:y>
    </cdr:from>
    <cdr:to>
      <cdr:x>0.80556</cdr:x>
      <cdr:y>0.96</cdr:y>
    </cdr:to>
    <cdr:grpSp>
      <cdr:nvGrpSpPr>
        <cdr:cNvPr id="2" name="Группа 1"/>
        <cdr:cNvGrpSpPr/>
      </cdr:nvGrpSpPr>
      <cdr:grpSpPr>
        <a:xfrm xmlns:a="http://schemas.openxmlformats.org/drawingml/2006/main">
          <a:off x="928691" y="500066"/>
          <a:ext cx="1143022" cy="1214446"/>
          <a:chOff x="-1912922" y="-4143380"/>
          <a:chExt cx="1016007" cy="1214446"/>
        </a:xfrm>
      </cdr:grpSpPr>
      <cdr:sp macro="" textlink="">
        <cdr:nvSpPr>
          <cdr:cNvPr id="3" name="Прямая соединительная линия 2"/>
          <cdr:cNvSpPr/>
        </cdr:nvSpPr>
        <cdr:spPr>
          <a:xfrm xmlns:a="http://schemas.openxmlformats.org/drawingml/2006/main">
            <a:off x="-1912922" y="-4143380"/>
            <a:ext cx="762005" cy="428628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 xmlns:a="http://schemas.openxmlformats.org/drawingml/2006/main"/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/>
          <a:lstStyle xmlns:a="http://schemas.openxmlformats.org/drawingml/2006/main"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9pPr>
          </a:lstStyle>
          <a:p xmlns:a="http://schemas.openxmlformats.org/drawingml/2006/main">
            <a:endParaRPr lang="ru-RU"/>
          </a:p>
        </cdr:txBody>
      </cdr:sp>
      <cdr:sp macro="" textlink="">
        <cdr:nvSpPr>
          <cdr:cNvPr id="4" name="Прямая соединительная линия 3"/>
          <cdr:cNvSpPr/>
        </cdr:nvSpPr>
        <cdr:spPr>
          <a:xfrm xmlns:a="http://schemas.openxmlformats.org/drawingml/2006/main" flipV="1">
            <a:off x="-1912922" y="-3286124"/>
            <a:ext cx="762005" cy="35719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 xmlns:a="http://schemas.openxmlformats.org/drawingml/2006/main"/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/>
          <a:lstStyle xmlns:a="http://schemas.openxmlformats.org/drawingml/2006/main"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9pPr>
          </a:lstStyle>
          <a:p xmlns:a="http://schemas.openxmlformats.org/drawingml/2006/main">
            <a:endParaRPr lang="ru-RU"/>
          </a:p>
        </cdr:txBody>
      </cdr:sp>
      <cdr:sp macro="" textlink="">
        <cdr:nvSpPr>
          <cdr:cNvPr id="5" name="TextBox 4"/>
          <cdr:cNvSpPr txBox="1"/>
        </cdr:nvSpPr>
        <cdr:spPr>
          <a:xfrm xmlns:a="http://schemas.openxmlformats.org/drawingml/2006/main">
            <a:off x="-1341418" y="-3571876"/>
            <a:ext cx="444503" cy="142876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lIns="0" tIns="0" rIns="0" bIns="0" rtlCol="0"/>
          <a:lstStyle xmlns:a="http://schemas.openxmlformats.org/drawingml/2006/main"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9pPr>
          </a:lstStyle>
          <a:p xmlns:a="http://schemas.openxmlformats.org/drawingml/2006/main">
            <a:pPr algn="ctr"/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2 273,6</a:t>
            </a:r>
            <a:endParaRPr lang="ru-RU" sz="900" b="1" dirty="0">
              <a:latin typeface="Times New Roman" pitchFamily="18" charset="0"/>
              <a:cs typeface="Times New Roman" pitchFamily="18" charset="0"/>
            </a:endParaRPr>
          </a:p>
        </cdr:txBody>
      </cdr:sp>
    </cdr:grp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EBDF9C-1772-4D60-BF76-7C64AA2BC5D9}" type="datetimeFigureOut">
              <a:rPr lang="ru-RU" smtClean="0"/>
              <a:pPr/>
              <a:t>09.02.2015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5013"/>
            <a:ext cx="4897437" cy="3675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54550"/>
            <a:ext cx="5389563" cy="4410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07513"/>
            <a:ext cx="2919413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07513"/>
            <a:ext cx="2919412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D52C4-574E-4D80-A75C-8E6A706740B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D52C4-574E-4D80-A75C-8E6A706740B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1D6295-3F31-4F32-AE05-ECE5B87A36FA}" type="slidenum">
              <a:rPr lang="ru-RU" smtClean="0"/>
              <a:pPr/>
              <a:t>27</a:t>
            </a:fld>
            <a:endParaRPr lang="ru-RU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ED8B3-3007-4A43-93A7-BA1267F8EBB0}" type="datetimeFigureOut">
              <a:rPr lang="ru-RU" smtClean="0"/>
              <a:pPr/>
              <a:t>09.02.2015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EB00-E9F5-4E01-9002-694B5F09BF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ED8B3-3007-4A43-93A7-BA1267F8EBB0}" type="datetimeFigureOut">
              <a:rPr lang="ru-RU" smtClean="0"/>
              <a:pPr/>
              <a:t>09.02.2015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EB00-E9F5-4E01-9002-694B5F09BF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ED8B3-3007-4A43-93A7-BA1267F8EBB0}" type="datetimeFigureOut">
              <a:rPr lang="ru-RU" smtClean="0"/>
              <a:pPr/>
              <a:t>09.02.2015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EB00-E9F5-4E01-9002-694B5F09BF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1F603-7067-48A3-8703-28DB12E90E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ED8B3-3007-4A43-93A7-BA1267F8EBB0}" type="datetimeFigureOut">
              <a:rPr lang="ru-RU" smtClean="0"/>
              <a:pPr/>
              <a:t>09.02.2015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EB00-E9F5-4E01-9002-694B5F09BF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ED8B3-3007-4A43-93A7-BA1267F8EBB0}" type="datetimeFigureOut">
              <a:rPr lang="ru-RU" smtClean="0"/>
              <a:pPr/>
              <a:t>09.02.2015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EB00-E9F5-4E01-9002-694B5F09BF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ED8B3-3007-4A43-93A7-BA1267F8EBB0}" type="datetimeFigureOut">
              <a:rPr lang="ru-RU" smtClean="0"/>
              <a:pPr/>
              <a:t>09.02.2015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EB00-E9F5-4E01-9002-694B5F09BF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ED8B3-3007-4A43-93A7-BA1267F8EBB0}" type="datetimeFigureOut">
              <a:rPr lang="ru-RU" smtClean="0"/>
              <a:pPr/>
              <a:t>09.02.2015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EB00-E9F5-4E01-9002-694B5F09BF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ED8B3-3007-4A43-93A7-BA1267F8EBB0}" type="datetimeFigureOut">
              <a:rPr lang="ru-RU" smtClean="0"/>
              <a:pPr/>
              <a:t>09.02.2015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EB00-E9F5-4E01-9002-694B5F09BF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ED8B3-3007-4A43-93A7-BA1267F8EBB0}" type="datetimeFigureOut">
              <a:rPr lang="ru-RU" smtClean="0"/>
              <a:pPr/>
              <a:t>09.02.2015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EB00-E9F5-4E01-9002-694B5F09BF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ED8B3-3007-4A43-93A7-BA1267F8EBB0}" type="datetimeFigureOut">
              <a:rPr lang="ru-RU" smtClean="0"/>
              <a:pPr/>
              <a:t>09.02.2015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EB00-E9F5-4E01-9002-694B5F09BF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ED8B3-3007-4A43-93A7-BA1267F8EBB0}" type="datetimeFigureOut">
              <a:rPr lang="ru-RU" smtClean="0"/>
              <a:pPr/>
              <a:t>09.02.2015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EB00-E9F5-4E01-9002-694B5F09BF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ED8B3-3007-4A43-93A7-BA1267F8EBB0}" type="datetimeFigureOut">
              <a:rPr lang="ru-RU" smtClean="0"/>
              <a:pPr/>
              <a:t>09.02.2015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4EB00-E9F5-4E01-9002-694B5F09BF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diagramLayout" Target="../diagrams/layout4.xml"/><Relationship Id="rId7" Type="http://schemas.openxmlformats.org/officeDocument/2006/relationships/chart" Target="../charts/chart1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2" Type="http://schemas.openxmlformats.org/officeDocument/2006/relationships/diagramData" Target="../diagrams/data5.xml"/><Relationship Id="rId16" Type="http://schemas.microsoft.com/office/2007/relationships/diagramDrawing" Target="../diagrams/drawing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5" Type="http://schemas.openxmlformats.org/officeDocument/2006/relationships/diagramColors" Target="../diagrams/colors7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_____Microsoft_Office_Excel_97-20034.xls"/><Relationship Id="rId5" Type="http://schemas.openxmlformats.org/officeDocument/2006/relationships/oleObject" Target="../embeddings/_____Microsoft_Office_Excel_97-20033.xls"/><Relationship Id="rId4" Type="http://schemas.openxmlformats.org/officeDocument/2006/relationships/oleObject" Target="../embeddings/_____Microsoft_Office_Excel_97-20032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Microsoft_Office_Excel_97-20036.xls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13" Type="http://schemas.openxmlformats.org/officeDocument/2006/relationships/image" Target="../media/image33.emf"/><Relationship Id="rId3" Type="http://schemas.openxmlformats.org/officeDocument/2006/relationships/image" Target="../media/image23.emf"/><Relationship Id="rId7" Type="http://schemas.openxmlformats.org/officeDocument/2006/relationships/image" Target="../media/image27.emf"/><Relationship Id="rId12" Type="http://schemas.openxmlformats.org/officeDocument/2006/relationships/image" Target="../media/image32.emf"/><Relationship Id="rId2" Type="http://schemas.openxmlformats.org/officeDocument/2006/relationships/image" Target="../media/image22.emf"/><Relationship Id="rId16" Type="http://schemas.openxmlformats.org/officeDocument/2006/relationships/image" Target="../media/image36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emf"/><Relationship Id="rId11" Type="http://schemas.openxmlformats.org/officeDocument/2006/relationships/image" Target="../media/image31.emf"/><Relationship Id="rId5" Type="http://schemas.openxmlformats.org/officeDocument/2006/relationships/image" Target="../media/image25.emf"/><Relationship Id="rId15" Type="http://schemas.openxmlformats.org/officeDocument/2006/relationships/image" Target="../media/image35.emf"/><Relationship Id="rId10" Type="http://schemas.openxmlformats.org/officeDocument/2006/relationships/image" Target="../media/image30.emf"/><Relationship Id="rId4" Type="http://schemas.openxmlformats.org/officeDocument/2006/relationships/image" Target="../media/image24.emf"/><Relationship Id="rId9" Type="http://schemas.openxmlformats.org/officeDocument/2006/relationships/image" Target="../media/image29.emf"/><Relationship Id="rId14" Type="http://schemas.openxmlformats.org/officeDocument/2006/relationships/image" Target="../media/image34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85121241_4783955_037269b97c06.jpg"/>
          <p:cNvPicPr>
            <a:picLocks noChangeAspect="1"/>
          </p:cNvPicPr>
          <p:nvPr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lum bright="5000"/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21431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990000"/>
                </a:solidFill>
                <a:latin typeface="Bookman Old Style" pitchFamily="18" charset="0"/>
              </a:rPr>
              <a:t>Администрация города Таганрога</a:t>
            </a:r>
            <a:endParaRPr lang="ru-RU" sz="2000" b="1" dirty="0">
              <a:solidFill>
                <a:srgbClr val="990000"/>
              </a:solidFill>
              <a:latin typeface="Bookman Old Style" pitchFamily="18" charset="0"/>
            </a:endParaRPr>
          </a:p>
        </p:txBody>
      </p:sp>
      <p:pic>
        <p:nvPicPr>
          <p:cNvPr id="4" name="Содержимое 3" descr="герб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4190996" y="142853"/>
            <a:ext cx="666755" cy="857256"/>
          </a:xfr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609600" y="2928934"/>
            <a:ext cx="8229600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БЮДЖЕТ ДЛЯ ГРАЖДАН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628680" y="3857628"/>
            <a:ext cx="8229600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100" b="1" dirty="0" smtClean="0">
                <a:solidFill>
                  <a:srgbClr val="990000"/>
                </a:solidFill>
                <a:latin typeface="Bookman Old Style" pitchFamily="18" charset="0"/>
                <a:ea typeface="+mj-ea"/>
                <a:cs typeface="+mj-cs"/>
              </a:rPr>
              <a:t>БЮДЖЕТ МУНИЦИПАЛЬНОГО ОБРАЗОВАНИЯ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«ГОРОД ТАГАНРОГ» НА 2015 ГОД И НА ПЛАНОВЫЙ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100" b="1" dirty="0" smtClean="0">
                <a:solidFill>
                  <a:srgbClr val="990000"/>
                </a:solidFill>
                <a:latin typeface="Bookman Old Style" pitchFamily="18" charset="0"/>
                <a:ea typeface="+mj-ea"/>
                <a:cs typeface="+mj-cs"/>
              </a:rPr>
              <a:t>ПЕРИОД 2016 И 2017 ГОДОВ</a:t>
            </a:r>
            <a:endParaRPr kumimoji="0" lang="ru-RU" sz="2100" b="1" i="0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>
            <a:spLocks noGrp="1" noChangeArrowheads="1"/>
          </p:cNvSpPr>
          <p:nvPr>
            <p:ph type="title"/>
          </p:nvPr>
        </p:nvSpPr>
        <p:spPr>
          <a:xfrm>
            <a:off x="642938" y="214313"/>
            <a:ext cx="8229600" cy="708025"/>
          </a:xfrm>
          <a:noFill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smtClean="0">
                <a:solidFill>
                  <a:srgbClr val="008A3E"/>
                </a:solidFill>
              </a:rPr>
              <a:t>Основные параметры проекта </a:t>
            </a:r>
            <a:br>
              <a:rPr lang="ru-RU" sz="2000" b="1" smtClean="0">
                <a:solidFill>
                  <a:srgbClr val="008A3E"/>
                </a:solidFill>
              </a:rPr>
            </a:br>
            <a:r>
              <a:rPr lang="ru-RU" sz="2000" b="1" smtClean="0">
                <a:solidFill>
                  <a:srgbClr val="008A3E"/>
                </a:solidFill>
              </a:rPr>
              <a:t>бюджета города Таганрога на 2015 год</a:t>
            </a:r>
          </a:p>
        </p:txBody>
      </p:sp>
      <p:sp>
        <p:nvSpPr>
          <p:cNvPr id="7171" name="Прямоугольник 9"/>
          <p:cNvSpPr>
            <a:spLocks noChangeArrowheads="1"/>
          </p:cNvSpPr>
          <p:nvPr/>
        </p:nvSpPr>
        <p:spPr bwMode="auto">
          <a:xfrm>
            <a:off x="7358063" y="857250"/>
            <a:ext cx="14859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1600">
                <a:solidFill>
                  <a:srgbClr val="008A3E"/>
                </a:solidFill>
              </a:rPr>
              <a:t>(млн. рублей)</a:t>
            </a:r>
            <a:endParaRPr lang="ru-RU" sz="160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57250" y="1143000"/>
          <a:ext cx="7715278" cy="5542521"/>
        </p:xfrm>
        <a:graphic>
          <a:graphicData uri="http://schemas.openxmlformats.org/drawingml/2006/table">
            <a:tbl>
              <a:tblPr/>
              <a:tblGrid>
                <a:gridCol w="3007900"/>
                <a:gridCol w="1672571"/>
                <a:gridCol w="1443720"/>
                <a:gridCol w="1591087"/>
              </a:tblGrid>
              <a:tr h="10908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823B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46" marR="7246" marT="72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823B"/>
                          </a:solidFill>
                          <a:latin typeface="Arial"/>
                        </a:rPr>
                        <a:t>Первоначальный план </a:t>
                      </a:r>
                      <a:r>
                        <a:rPr lang="ru-RU" sz="1400" b="1" i="0" u="none" strike="noStrike" dirty="0">
                          <a:solidFill>
                            <a:srgbClr val="00823B"/>
                          </a:solidFill>
                          <a:latin typeface="Arial"/>
                        </a:rPr>
                        <a:t>на </a:t>
                      </a:r>
                    </a:p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823B"/>
                          </a:solidFill>
                          <a:latin typeface="Arial"/>
                        </a:rPr>
                        <a:t>2014 </a:t>
                      </a:r>
                      <a:r>
                        <a:rPr lang="ru-RU" sz="1400" b="1" i="0" u="none" strike="noStrike" dirty="0">
                          <a:solidFill>
                            <a:srgbClr val="00823B"/>
                          </a:solidFill>
                          <a:latin typeface="Arial"/>
                        </a:rPr>
                        <a:t>год </a:t>
                      </a:r>
                    </a:p>
                  </a:txBody>
                  <a:tcPr marL="7246" marR="7246" marT="72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823B"/>
                          </a:solidFill>
                          <a:latin typeface="Arial"/>
                        </a:rPr>
                        <a:t>Проект </a:t>
                      </a:r>
                    </a:p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823B"/>
                          </a:solidFill>
                          <a:latin typeface="Arial"/>
                        </a:rPr>
                        <a:t>на </a:t>
                      </a:r>
                      <a:r>
                        <a:rPr lang="ru-RU" sz="1400" b="1" i="0" u="none" strike="noStrike" dirty="0" smtClean="0">
                          <a:solidFill>
                            <a:srgbClr val="00823B"/>
                          </a:solidFill>
                          <a:latin typeface="Arial"/>
                        </a:rPr>
                        <a:t>2015 </a:t>
                      </a:r>
                      <a:r>
                        <a:rPr lang="ru-RU" sz="1400" b="1" i="0" u="none" strike="noStrike" dirty="0">
                          <a:solidFill>
                            <a:srgbClr val="00823B"/>
                          </a:solidFill>
                          <a:latin typeface="Arial"/>
                        </a:rPr>
                        <a:t>год</a:t>
                      </a:r>
                    </a:p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46" marR="7246" marT="72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823B"/>
                          </a:solidFill>
                          <a:latin typeface="Arial"/>
                        </a:rPr>
                        <a:t>Отклонение 2015г. </a:t>
                      </a:r>
                    </a:p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823B"/>
                          </a:solidFill>
                          <a:latin typeface="Arial"/>
                        </a:rPr>
                        <a:t>– 2014г.</a:t>
                      </a:r>
                      <a:endParaRPr lang="ru-RU" sz="1400" b="1" i="0" u="none" strike="noStrike" dirty="0">
                        <a:solidFill>
                          <a:srgbClr val="00823B"/>
                        </a:solidFill>
                        <a:latin typeface="Arial"/>
                      </a:endParaRPr>
                    </a:p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823B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46" marR="7246" marT="72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9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rgbClr val="00823B"/>
                          </a:solidFill>
                          <a:latin typeface="Arial"/>
                        </a:rPr>
                        <a:t>I. </a:t>
                      </a:r>
                      <a:r>
                        <a:rPr lang="ru-RU" sz="1600" b="1" i="0" u="none" strike="noStrike" dirty="0">
                          <a:solidFill>
                            <a:srgbClr val="00823B"/>
                          </a:solidFill>
                          <a:latin typeface="Arial"/>
                        </a:rPr>
                        <a:t>Доходы, всего</a:t>
                      </a:r>
                    </a:p>
                  </a:txBody>
                  <a:tcPr marL="260855" marR="7246" marT="7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kern="1200" dirty="0" smtClean="0">
                          <a:solidFill>
                            <a:srgbClr val="00823B"/>
                          </a:solidFill>
                          <a:latin typeface="Arial"/>
                          <a:ea typeface="+mn-ea"/>
                          <a:cs typeface="+mn-cs"/>
                        </a:rPr>
                        <a:t>5 762,8</a:t>
                      </a:r>
                      <a:endParaRPr lang="ru-RU" sz="1600" b="1" i="0" u="none" strike="noStrike" kern="1200" dirty="0">
                        <a:solidFill>
                          <a:srgbClr val="00823B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46" marR="7246" marT="7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823B"/>
                          </a:solidFill>
                          <a:latin typeface="Arial"/>
                        </a:rPr>
                        <a:t>5 273,4</a:t>
                      </a:r>
                      <a:endParaRPr lang="ru-RU" sz="1600" b="1" i="0" u="none" strike="noStrike" dirty="0">
                        <a:solidFill>
                          <a:srgbClr val="00823B"/>
                        </a:solidFill>
                        <a:latin typeface="Arial"/>
                      </a:endParaRPr>
                    </a:p>
                  </a:txBody>
                  <a:tcPr marL="7246" marR="7246" marT="7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823B"/>
                          </a:solidFill>
                          <a:latin typeface="Arial"/>
                        </a:rPr>
                        <a:t>- 489,4</a:t>
                      </a:r>
                      <a:endParaRPr lang="ru-RU" sz="1600" b="1" i="0" u="none" strike="noStrike" dirty="0">
                        <a:solidFill>
                          <a:srgbClr val="00823B"/>
                        </a:solidFill>
                        <a:latin typeface="Arial"/>
                      </a:endParaRPr>
                    </a:p>
                  </a:txBody>
                  <a:tcPr marL="7246" marR="7246" marT="7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90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823B"/>
                          </a:solidFill>
                          <a:latin typeface="Arial"/>
                        </a:rPr>
                        <a:t>из них:</a:t>
                      </a:r>
                    </a:p>
                  </a:txBody>
                  <a:tcPr marL="260855" marR="7246" marT="7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46" marR="7246" marT="7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823B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46" marR="7246" marT="7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823B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246" marR="7246" marT="7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362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823B"/>
                          </a:solidFill>
                          <a:latin typeface="Arial"/>
                        </a:rPr>
                        <a:t>Налоговые и неналоговые доходы</a:t>
                      </a:r>
                    </a:p>
                  </a:txBody>
                  <a:tcPr marL="260855" marR="7246" marT="7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kern="1200" dirty="0" smtClean="0">
                          <a:solidFill>
                            <a:srgbClr val="00823B"/>
                          </a:solidFill>
                          <a:latin typeface="Arial"/>
                          <a:ea typeface="+mn-ea"/>
                          <a:cs typeface="+mn-cs"/>
                        </a:rPr>
                        <a:t>2 310,5</a:t>
                      </a:r>
                      <a:endParaRPr lang="ru-RU" sz="1600" b="0" i="0" u="none" strike="noStrike" kern="1200" dirty="0">
                        <a:solidFill>
                          <a:srgbClr val="00823B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46" marR="7246" marT="7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823B"/>
                          </a:solidFill>
                          <a:latin typeface="Arial"/>
                        </a:rPr>
                        <a:t>2 106,7</a:t>
                      </a:r>
                      <a:endParaRPr lang="ru-RU" sz="1600" b="0" i="0" u="none" strike="noStrike" dirty="0">
                        <a:solidFill>
                          <a:srgbClr val="00823B"/>
                        </a:solidFill>
                        <a:latin typeface="Arial"/>
                      </a:endParaRPr>
                    </a:p>
                  </a:txBody>
                  <a:tcPr marL="7246" marR="7246" marT="7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823B"/>
                          </a:solidFill>
                          <a:latin typeface="Arial"/>
                        </a:rPr>
                        <a:t>- 203,8</a:t>
                      </a:r>
                      <a:endParaRPr lang="ru-RU" sz="1600" b="0" i="0" u="none" strike="noStrike" dirty="0">
                        <a:solidFill>
                          <a:srgbClr val="00823B"/>
                        </a:solidFill>
                        <a:latin typeface="Arial"/>
                      </a:endParaRPr>
                    </a:p>
                  </a:txBody>
                  <a:tcPr marL="7246" marR="7246" marT="7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786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823B"/>
                          </a:solidFill>
                          <a:latin typeface="Arial"/>
                        </a:rPr>
                        <a:t>Безвозмездные поступления </a:t>
                      </a:r>
                    </a:p>
                  </a:txBody>
                  <a:tcPr marL="260855" marR="7246" marT="7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kern="1200" dirty="0" smtClean="0">
                          <a:solidFill>
                            <a:srgbClr val="00823B"/>
                          </a:solidFill>
                          <a:latin typeface="Arial"/>
                          <a:ea typeface="+mn-ea"/>
                          <a:cs typeface="+mn-cs"/>
                        </a:rPr>
                        <a:t>3 452,3</a:t>
                      </a:r>
                      <a:endParaRPr lang="ru-RU" sz="1600" b="0" i="0" u="none" strike="noStrike" kern="1200" dirty="0">
                        <a:solidFill>
                          <a:srgbClr val="00823B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46" marR="7246" marT="7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823B"/>
                          </a:solidFill>
                          <a:latin typeface="Arial"/>
                        </a:rPr>
                        <a:t>3 166,7</a:t>
                      </a:r>
                      <a:endParaRPr lang="ru-RU" sz="1600" b="0" i="0" u="none" strike="noStrike" dirty="0">
                        <a:solidFill>
                          <a:srgbClr val="00823B"/>
                        </a:solidFill>
                        <a:latin typeface="Arial"/>
                      </a:endParaRPr>
                    </a:p>
                  </a:txBody>
                  <a:tcPr marL="7246" marR="7246" marT="7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600" b="0" i="0" u="none" strike="noStrike" dirty="0" smtClean="0">
                        <a:solidFill>
                          <a:srgbClr val="00823B"/>
                        </a:solidFill>
                        <a:latin typeface="Arial"/>
                      </a:endParaRPr>
                    </a:p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823B"/>
                          </a:solidFill>
                          <a:latin typeface="Arial"/>
                        </a:rPr>
                        <a:t>-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823B"/>
                          </a:solidFill>
                          <a:latin typeface="Arial"/>
                        </a:rPr>
                        <a:t> 285</a:t>
                      </a:r>
                      <a:r>
                        <a:rPr lang="ru-RU" sz="1600" b="0" i="0" u="none" strike="noStrike" dirty="0" smtClean="0">
                          <a:solidFill>
                            <a:srgbClr val="00823B"/>
                          </a:solidFill>
                          <a:latin typeface="Arial"/>
                        </a:rPr>
                        <a:t>,6</a:t>
                      </a:r>
                    </a:p>
                    <a:p>
                      <a:pPr algn="ctr" rtl="0" fontAlgn="ctr"/>
                      <a:endParaRPr lang="ru-RU" sz="1600" b="0" i="0" u="none" strike="noStrike" dirty="0">
                        <a:solidFill>
                          <a:srgbClr val="00823B"/>
                        </a:solidFill>
                        <a:latin typeface="Arial"/>
                      </a:endParaRPr>
                    </a:p>
                  </a:txBody>
                  <a:tcPr marL="7246" marR="7246" marT="7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78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rgbClr val="00823B"/>
                          </a:solidFill>
                          <a:latin typeface="Arial"/>
                        </a:rPr>
                        <a:t>II. </a:t>
                      </a:r>
                      <a:r>
                        <a:rPr lang="ru-RU" sz="1600" b="1" i="0" u="none" strike="noStrike" dirty="0">
                          <a:solidFill>
                            <a:srgbClr val="00823B"/>
                          </a:solidFill>
                          <a:latin typeface="Arial"/>
                        </a:rPr>
                        <a:t>Расходы, всего</a:t>
                      </a:r>
                    </a:p>
                  </a:txBody>
                  <a:tcPr marL="260855" marR="7246" marT="7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kern="1200" dirty="0" smtClean="0">
                          <a:solidFill>
                            <a:srgbClr val="00823B"/>
                          </a:solidFill>
                          <a:latin typeface="Arial"/>
                          <a:ea typeface="+mn-ea"/>
                          <a:cs typeface="+mn-cs"/>
                        </a:rPr>
                        <a:t>5 907,4</a:t>
                      </a:r>
                      <a:endParaRPr lang="ru-RU" sz="1600" b="1" i="0" u="none" strike="noStrike" kern="1200" dirty="0">
                        <a:solidFill>
                          <a:srgbClr val="00823B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46" marR="7246" marT="7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823B"/>
                          </a:solidFill>
                          <a:latin typeface="Arial"/>
                        </a:rPr>
                        <a:t>5 501,3</a:t>
                      </a:r>
                      <a:endParaRPr lang="ru-RU" sz="1600" b="1" i="0" u="none" strike="noStrike" dirty="0">
                        <a:solidFill>
                          <a:srgbClr val="00823B"/>
                        </a:solidFill>
                        <a:latin typeface="Arial"/>
                      </a:endParaRPr>
                    </a:p>
                  </a:txBody>
                  <a:tcPr marL="7246" marR="7246" marT="7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600" b="1" i="0" u="none" strike="noStrike" dirty="0" smtClean="0">
                        <a:solidFill>
                          <a:srgbClr val="00823B"/>
                        </a:solidFill>
                        <a:latin typeface="Arial"/>
                      </a:endParaRPr>
                    </a:p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823B"/>
                          </a:solidFill>
                          <a:latin typeface="Arial"/>
                        </a:rPr>
                        <a:t>- 406,1</a:t>
                      </a:r>
                    </a:p>
                    <a:p>
                      <a:pPr algn="ctr" rtl="0" fontAlgn="ctr"/>
                      <a:endParaRPr lang="ru-RU" sz="1600" b="1" i="0" u="none" strike="noStrike" dirty="0">
                        <a:solidFill>
                          <a:srgbClr val="00823B"/>
                        </a:solidFill>
                        <a:latin typeface="Arial"/>
                      </a:endParaRPr>
                    </a:p>
                  </a:txBody>
                  <a:tcPr marL="7246" marR="7246" marT="7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1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rgbClr val="00823B"/>
                          </a:solidFill>
                          <a:latin typeface="Arial"/>
                        </a:rPr>
                        <a:t>III. </a:t>
                      </a:r>
                      <a:r>
                        <a:rPr lang="ru-RU" sz="1600" b="1" i="0" u="none" strike="noStrike" dirty="0">
                          <a:solidFill>
                            <a:srgbClr val="00823B"/>
                          </a:solidFill>
                          <a:latin typeface="Arial"/>
                        </a:rPr>
                        <a:t>Дефицит (-), </a:t>
                      </a:r>
                      <a:r>
                        <a:rPr lang="ru-RU" sz="1600" b="1" i="0" u="none" strike="noStrike" dirty="0" err="1">
                          <a:solidFill>
                            <a:srgbClr val="00823B"/>
                          </a:solidFill>
                          <a:latin typeface="Arial"/>
                        </a:rPr>
                        <a:t>профицит</a:t>
                      </a:r>
                      <a:r>
                        <a:rPr lang="ru-RU" sz="1600" b="1" i="0" u="none" strike="noStrike" dirty="0">
                          <a:solidFill>
                            <a:srgbClr val="00823B"/>
                          </a:solidFill>
                          <a:latin typeface="Arial"/>
                        </a:rPr>
                        <a:t> (+)</a:t>
                      </a:r>
                    </a:p>
                  </a:txBody>
                  <a:tcPr marL="260855" marR="7246" marT="7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kern="1200" dirty="0" smtClean="0">
                          <a:solidFill>
                            <a:srgbClr val="00823B"/>
                          </a:solidFill>
                          <a:latin typeface="Arial"/>
                          <a:ea typeface="+mn-ea"/>
                          <a:cs typeface="+mn-cs"/>
                        </a:rPr>
                        <a:t>- 144,6</a:t>
                      </a:r>
                      <a:endParaRPr lang="ru-RU" sz="1600" b="1" i="0" u="none" strike="noStrike" kern="1200" dirty="0">
                        <a:solidFill>
                          <a:srgbClr val="00823B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46" marR="7246" marT="7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823B"/>
                          </a:solidFill>
                          <a:latin typeface="Arial"/>
                        </a:rPr>
                        <a:t>- 227,9</a:t>
                      </a:r>
                      <a:endParaRPr lang="ru-RU" sz="1600" b="1" i="0" u="none" strike="noStrike" dirty="0">
                        <a:solidFill>
                          <a:srgbClr val="00823B"/>
                        </a:solidFill>
                        <a:latin typeface="Arial"/>
                      </a:endParaRPr>
                    </a:p>
                  </a:txBody>
                  <a:tcPr marL="7246" marR="7246" marT="7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823B"/>
                          </a:solidFill>
                          <a:latin typeface="Arial"/>
                        </a:rPr>
                        <a:t>-83,3</a:t>
                      </a:r>
                      <a:endParaRPr lang="ru-RU" sz="1600" b="1" i="0" u="none" strike="noStrike" dirty="0">
                        <a:solidFill>
                          <a:srgbClr val="00823B"/>
                        </a:solidFill>
                        <a:latin typeface="Arial"/>
                      </a:endParaRPr>
                    </a:p>
                  </a:txBody>
                  <a:tcPr marL="7246" marR="7246" marT="7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688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rgbClr val="00823B"/>
                          </a:solidFill>
                          <a:latin typeface="Arial"/>
                        </a:rPr>
                        <a:t>VI. </a:t>
                      </a:r>
                      <a:r>
                        <a:rPr lang="ru-RU" sz="1600" b="1" i="0" u="none" strike="noStrike" dirty="0">
                          <a:solidFill>
                            <a:srgbClr val="00823B"/>
                          </a:solidFill>
                          <a:latin typeface="Arial"/>
                        </a:rPr>
                        <a:t>Источники финансирования дефицита</a:t>
                      </a:r>
                    </a:p>
                  </a:txBody>
                  <a:tcPr marL="260855" marR="7246" marT="7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kern="1200" dirty="0" smtClean="0">
                          <a:solidFill>
                            <a:srgbClr val="00823B"/>
                          </a:solidFill>
                          <a:latin typeface="Arial"/>
                          <a:ea typeface="+mn-ea"/>
                          <a:cs typeface="+mn-cs"/>
                        </a:rPr>
                        <a:t>144,6</a:t>
                      </a:r>
                      <a:endParaRPr lang="ru-RU" sz="1600" b="1" i="0" u="none" strike="noStrike" kern="1200" dirty="0">
                        <a:solidFill>
                          <a:srgbClr val="00823B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46" marR="7246" marT="7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823B"/>
                          </a:solidFill>
                          <a:latin typeface="Arial"/>
                        </a:rPr>
                        <a:t>227,9</a:t>
                      </a:r>
                      <a:endParaRPr lang="ru-RU" sz="1600" b="1" i="0" u="none" strike="noStrike" dirty="0">
                        <a:solidFill>
                          <a:srgbClr val="00823B"/>
                        </a:solidFill>
                        <a:latin typeface="Arial"/>
                      </a:endParaRPr>
                    </a:p>
                  </a:txBody>
                  <a:tcPr marL="7246" marR="7246" marT="7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600" b="1" i="0" u="none" strike="noStrike" dirty="0">
                        <a:solidFill>
                          <a:srgbClr val="00823B"/>
                        </a:solidFill>
                        <a:latin typeface="Arial"/>
                      </a:endParaRPr>
                    </a:p>
                  </a:txBody>
                  <a:tcPr marL="7246" marR="7246" marT="7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9"/>
          <p:cNvGrpSpPr/>
          <p:nvPr/>
        </p:nvGrpSpPr>
        <p:grpSpPr>
          <a:xfrm>
            <a:off x="0" y="0"/>
            <a:ext cx="8858280" cy="6572272"/>
            <a:chOff x="0" y="0"/>
            <a:chExt cx="8858280" cy="6572272"/>
          </a:xfrm>
        </p:grpSpPr>
        <p:grpSp>
          <p:nvGrpSpPr>
            <p:cNvPr id="4" name="Группа 48"/>
            <p:cNvGrpSpPr/>
            <p:nvPr/>
          </p:nvGrpSpPr>
          <p:grpSpPr>
            <a:xfrm>
              <a:off x="357158" y="642918"/>
              <a:ext cx="8501122" cy="3643338"/>
              <a:chOff x="357158" y="642918"/>
              <a:chExt cx="8501122" cy="3643338"/>
            </a:xfrm>
          </p:grpSpPr>
          <p:grpSp>
            <p:nvGrpSpPr>
              <p:cNvPr id="7" name="Группа 47"/>
              <p:cNvGrpSpPr/>
              <p:nvPr/>
            </p:nvGrpSpPr>
            <p:grpSpPr>
              <a:xfrm>
                <a:off x="428596" y="1285860"/>
                <a:ext cx="8429684" cy="3000396"/>
                <a:chOff x="428596" y="1285860"/>
                <a:chExt cx="8429684" cy="3000396"/>
              </a:xfrm>
            </p:grpSpPr>
            <p:graphicFrame>
              <p:nvGraphicFramePr>
                <p:cNvPr id="3" name="Схема 2"/>
                <p:cNvGraphicFramePr/>
                <p:nvPr/>
              </p:nvGraphicFramePr>
              <p:xfrm>
                <a:off x="428596" y="1285860"/>
                <a:ext cx="8429684" cy="3000396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2" r:lo="rId3" r:qs="rId4" r:cs="rId5"/>
                </a:graphicData>
              </a:graphic>
            </p:graphicFrame>
            <p:sp>
              <p:nvSpPr>
                <p:cNvPr id="5" name="TextBox 4"/>
                <p:cNvSpPr txBox="1"/>
                <p:nvPr/>
              </p:nvSpPr>
              <p:spPr>
                <a:xfrm>
                  <a:off x="428596" y="1643050"/>
                  <a:ext cx="2428892" cy="46166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lvl="0" algn="just"/>
                  <a:r>
                    <a:rPr lang="ru-RU" sz="1000" dirty="0" smtClean="0">
                      <a:latin typeface="Times New Roman" pitchFamily="18" charset="0"/>
                      <a:cs typeface="Times New Roman" pitchFamily="18" charset="0"/>
                    </a:rPr>
                    <a:t>Поступления от уплаты налогов, установленных Налоговым кодексом Российской Федерации:</a:t>
                  </a:r>
                  <a:endParaRPr lang="ru-RU" sz="1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3357554" y="1643050"/>
                  <a:ext cx="2571768" cy="46166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lvl="0" algn="just"/>
                  <a:r>
                    <a:rPr lang="ru-RU" sz="1000" dirty="0" smtClean="0">
                      <a:latin typeface="Times New Roman" pitchFamily="18" charset="0"/>
                      <a:cs typeface="Times New Roman" pitchFamily="18" charset="0"/>
                    </a:rPr>
                    <a:t>Поступления от уплаты неналоговых доходов, установленных законодательством Российской Федерации:</a:t>
                  </a:r>
                  <a:endParaRPr lang="ru-RU" sz="1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0" name="TextBox 9"/>
              <p:cNvSpPr txBox="1"/>
              <p:nvPr/>
            </p:nvSpPr>
            <p:spPr>
              <a:xfrm>
                <a:off x="357158" y="642918"/>
                <a:ext cx="8429684" cy="307777"/>
              </a:xfrm>
              <a:prstGeom prst="rect">
                <a:avLst/>
              </a:prstGeom>
              <a:gradFill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i="1" dirty="0" smtClean="0">
                    <a:latin typeface="Times New Roman" pitchFamily="18" charset="0"/>
                    <a:cs typeface="Times New Roman" pitchFamily="18" charset="0"/>
                  </a:rPr>
                  <a:t>Доходы бюджета – безвозмездные и безвозвратные поступления денежных средств в бюджет</a:t>
                </a:r>
                <a:endParaRPr lang="ru-RU" sz="14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8" name="Группа 20"/>
              <p:cNvGrpSpPr/>
              <p:nvPr/>
            </p:nvGrpSpPr>
            <p:grpSpPr>
              <a:xfrm>
                <a:off x="1571604" y="1000108"/>
                <a:ext cx="5929354" cy="286546"/>
                <a:chOff x="2428066" y="1928802"/>
                <a:chExt cx="4287868" cy="286546"/>
              </a:xfrm>
            </p:grpSpPr>
            <p:cxnSp>
              <p:nvCxnSpPr>
                <p:cNvPr id="12" name="Соединительная линия уступом 11"/>
                <p:cNvCxnSpPr/>
                <p:nvPr/>
              </p:nvCxnSpPr>
              <p:spPr>
                <a:xfrm rot="5400000">
                  <a:off x="2285984" y="2071678"/>
                  <a:ext cx="285752" cy="1588"/>
                </a:xfrm>
                <a:prstGeom prst="bentConnector3">
                  <a:avLst>
                    <a:gd name="adj1" fmla="val 50000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Прямая соединительная линия 13"/>
                <p:cNvCxnSpPr/>
                <p:nvPr/>
              </p:nvCxnSpPr>
              <p:spPr>
                <a:xfrm>
                  <a:off x="2428860" y="1928802"/>
                  <a:ext cx="428628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Прямая соединительная линия 15"/>
                <p:cNvCxnSpPr/>
                <p:nvPr/>
              </p:nvCxnSpPr>
              <p:spPr>
                <a:xfrm rot="5400000">
                  <a:off x="4429918" y="2070884"/>
                  <a:ext cx="285752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Прямая соединительная линия 17"/>
                <p:cNvCxnSpPr/>
                <p:nvPr/>
              </p:nvCxnSpPr>
              <p:spPr>
                <a:xfrm rot="5400000">
                  <a:off x="6572264" y="2071678"/>
                  <a:ext cx="285752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5" name="Прямоугольник 24"/>
            <p:cNvSpPr/>
            <p:nvPr/>
          </p:nvSpPr>
          <p:spPr>
            <a:xfrm>
              <a:off x="2857488" y="0"/>
              <a:ext cx="3808991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accent2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Доходы бюджета</a:t>
              </a:r>
              <a:endParaRPr lang="ru-RU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9" name="Группа 44"/>
            <p:cNvGrpSpPr/>
            <p:nvPr/>
          </p:nvGrpSpPr>
          <p:grpSpPr>
            <a:xfrm>
              <a:off x="0" y="4286256"/>
              <a:ext cx="8858280" cy="2286016"/>
              <a:chOff x="0" y="4286256"/>
              <a:chExt cx="8858280" cy="2286016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0" y="4286256"/>
                <a:ext cx="885828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СТРУКТУРА ДОХОДОВ БЮДЖЕТА ГОРОДА ТАГАНРОГА В 2015-2017 ГОДАХ</a:t>
                </a:r>
                <a:endParaRPr lang="ru-RU" sz="1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1" name="Группа 43"/>
              <p:cNvGrpSpPr/>
              <p:nvPr/>
            </p:nvGrpSpPr>
            <p:grpSpPr>
              <a:xfrm>
                <a:off x="357158" y="4500570"/>
                <a:ext cx="8501122" cy="2071702"/>
                <a:chOff x="357158" y="4500570"/>
                <a:chExt cx="8501122" cy="2071702"/>
              </a:xfrm>
            </p:grpSpPr>
            <p:grpSp>
              <p:nvGrpSpPr>
                <p:cNvPr id="21" name="Группа 42"/>
                <p:cNvGrpSpPr/>
                <p:nvPr/>
              </p:nvGrpSpPr>
              <p:grpSpPr>
                <a:xfrm>
                  <a:off x="357158" y="4500570"/>
                  <a:ext cx="8358246" cy="2000264"/>
                  <a:chOff x="357158" y="4500570"/>
                  <a:chExt cx="8358246" cy="2000264"/>
                </a:xfrm>
              </p:grpSpPr>
              <p:graphicFrame>
                <p:nvGraphicFramePr>
                  <p:cNvPr id="13" name="Диаграмма 12"/>
                  <p:cNvGraphicFramePr/>
                  <p:nvPr/>
                </p:nvGraphicFramePr>
                <p:xfrm>
                  <a:off x="357158" y="4500570"/>
                  <a:ext cx="2500330" cy="1857388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7"/>
                  </a:graphicData>
                </a:graphic>
              </p:graphicFrame>
              <p:graphicFrame>
                <p:nvGraphicFramePr>
                  <p:cNvPr id="15" name="Диаграмма 14"/>
                  <p:cNvGraphicFramePr/>
                  <p:nvPr/>
                </p:nvGraphicFramePr>
                <p:xfrm>
                  <a:off x="2857488" y="4572008"/>
                  <a:ext cx="2857520" cy="1928826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8"/>
                  </a:graphicData>
                </a:graphic>
              </p:graphicFrame>
              <p:graphicFrame>
                <p:nvGraphicFramePr>
                  <p:cNvPr id="17" name="Диаграмма 16"/>
                  <p:cNvGraphicFramePr/>
                  <p:nvPr/>
                </p:nvGraphicFramePr>
                <p:xfrm>
                  <a:off x="6143636" y="4572008"/>
                  <a:ext cx="2571768" cy="1785950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9"/>
                  </a:graphicData>
                </a:graphic>
              </p:graphicFrame>
            </p:grpSp>
            <p:grpSp>
              <p:nvGrpSpPr>
                <p:cNvPr id="22" name="Группа 41"/>
                <p:cNvGrpSpPr/>
                <p:nvPr/>
              </p:nvGrpSpPr>
              <p:grpSpPr>
                <a:xfrm>
                  <a:off x="571472" y="6286520"/>
                  <a:ext cx="8286808" cy="285752"/>
                  <a:chOff x="571472" y="6286520"/>
                  <a:chExt cx="8286808" cy="285752"/>
                </a:xfrm>
              </p:grpSpPr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571472" y="6286520"/>
                    <a:ext cx="2214578" cy="28575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ru-RU" dirty="0" smtClean="0"/>
                      <a:t>    </a:t>
                    </a:r>
                    <a:r>
                      <a:rPr lang="ru-RU" sz="1200" b="1" dirty="0" smtClean="0">
                        <a:latin typeface="Times New Roman" pitchFamily="18" charset="0"/>
                        <a:cs typeface="Times New Roman" pitchFamily="18" charset="0"/>
                      </a:rPr>
                      <a:t>налоговые доходы, млн. руб.</a:t>
                    </a:r>
                    <a:endParaRPr lang="ru-RU" sz="1200" b="1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3" name="Прямоугольник 22"/>
                  <p:cNvSpPr/>
                  <p:nvPr/>
                </p:nvSpPr>
                <p:spPr>
                  <a:xfrm>
                    <a:off x="571473" y="6429396"/>
                    <a:ext cx="185210" cy="71438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3071802" y="6286520"/>
                    <a:ext cx="2500330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ru-RU" dirty="0" smtClean="0"/>
                      <a:t>      </a:t>
                    </a:r>
                    <a:r>
                      <a:rPr lang="ru-RU" sz="1200" b="1" dirty="0" smtClean="0">
                        <a:latin typeface="Times New Roman" pitchFamily="18" charset="0"/>
                        <a:cs typeface="Times New Roman" pitchFamily="18" charset="0"/>
                      </a:rPr>
                      <a:t>неналоговые доходы, млн. руб.</a:t>
                    </a:r>
                    <a:endParaRPr lang="ru-RU" sz="1200" b="1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0" name="Прямоугольник 29"/>
                  <p:cNvSpPr/>
                  <p:nvPr/>
                </p:nvSpPr>
                <p:spPr>
                  <a:xfrm>
                    <a:off x="3143239" y="6433907"/>
                    <a:ext cx="198183" cy="66921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5715008" y="6286520"/>
                    <a:ext cx="3143272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ru-RU" dirty="0" smtClean="0"/>
                      <a:t>      </a:t>
                    </a:r>
                    <a:r>
                      <a:rPr lang="ru-RU" sz="1200" b="1" dirty="0" smtClean="0">
                        <a:latin typeface="Times New Roman" pitchFamily="18" charset="0"/>
                        <a:cs typeface="Times New Roman" pitchFamily="18" charset="0"/>
                      </a:rPr>
                      <a:t>безвозмездные перечисления, млн. руб.</a:t>
                    </a:r>
                    <a:endParaRPr lang="ru-RU" sz="1200" b="1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5" name="Прямоугольник 34"/>
                  <p:cNvSpPr/>
                  <p:nvPr/>
                </p:nvSpPr>
                <p:spPr>
                  <a:xfrm>
                    <a:off x="5715008" y="6429396"/>
                    <a:ext cx="198183" cy="66921"/>
                  </a:xfrm>
                  <a:prstGeom prst="rect">
                    <a:avLst/>
                  </a:prstGeom>
                  <a:solidFill>
                    <a:schemeClr val="accent3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</p:grpSp>
      </p:grpSp>
      <p:grpSp>
        <p:nvGrpSpPr>
          <p:cNvPr id="24" name="Группа 37"/>
          <p:cNvGrpSpPr/>
          <p:nvPr/>
        </p:nvGrpSpPr>
        <p:grpSpPr>
          <a:xfrm>
            <a:off x="4429124" y="5000636"/>
            <a:ext cx="1285884" cy="1214446"/>
            <a:chOff x="1071570" y="428628"/>
            <a:chExt cx="1143008" cy="1214446"/>
          </a:xfrm>
        </p:grpSpPr>
        <p:sp>
          <p:nvSpPr>
            <p:cNvPr id="39" name="Прямая соединительная линия 38"/>
            <p:cNvSpPr/>
            <p:nvPr/>
          </p:nvSpPr>
          <p:spPr>
            <a:xfrm>
              <a:off x="1071570" y="428628"/>
              <a:ext cx="857256" cy="4286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0" name="Прямая соединительная линия 39"/>
            <p:cNvSpPr/>
            <p:nvPr/>
          </p:nvSpPr>
          <p:spPr>
            <a:xfrm flipV="1">
              <a:off x="1071570" y="1285884"/>
              <a:ext cx="857256" cy="3571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1" name="TextBox 4"/>
            <p:cNvSpPr txBox="1"/>
            <p:nvPr/>
          </p:nvSpPr>
          <p:spPr>
            <a:xfrm>
              <a:off x="1714512" y="1000132"/>
              <a:ext cx="500066" cy="142876"/>
            </a:xfrm>
            <a:prstGeom prst="rect">
              <a:avLst/>
            </a:prstGeom>
          </p:spPr>
          <p:txBody>
            <a:bodyPr wrap="square" lIns="0" tIns="0" rIns="0" bIns="0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900" b="1" dirty="0" smtClean="0">
                  <a:latin typeface="Times New Roman" pitchFamily="18" charset="0"/>
                  <a:cs typeface="Times New Roman" pitchFamily="18" charset="0"/>
                </a:rPr>
                <a:t>2 165,4</a:t>
              </a:r>
              <a:endParaRPr lang="ru-RU" sz="9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6723" y="750077"/>
            <a:ext cx="7772400" cy="642941"/>
          </a:xfrm>
        </p:spPr>
        <p:txBody>
          <a:bodyPr>
            <a:normAutofit/>
          </a:bodyPr>
          <a:lstStyle/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КУДА ЗАЧИСЛЯЮТСЯ НАЛОГИ, НЕПОСРЕДСТВЕННО УПЛАЧИВАЕМЫЕ ЖИТЕЛЯМИ ГОРОДА ТАГАНРОГА?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Группа 6"/>
          <p:cNvGrpSpPr/>
          <p:nvPr/>
        </p:nvGrpSpPr>
        <p:grpSpPr>
          <a:xfrm>
            <a:off x="428596" y="1571612"/>
            <a:ext cx="8191557" cy="4643470"/>
            <a:chOff x="428596" y="1571612"/>
            <a:chExt cx="8191557" cy="4643470"/>
          </a:xfrm>
        </p:grpSpPr>
        <p:graphicFrame>
          <p:nvGraphicFramePr>
            <p:cNvPr id="4" name="Схема 3"/>
            <p:cNvGraphicFramePr/>
            <p:nvPr/>
          </p:nvGraphicFramePr>
          <p:xfrm>
            <a:off x="428596" y="1571612"/>
            <a:ext cx="8191557" cy="71437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5" name="Схема 4"/>
            <p:cNvGraphicFramePr/>
            <p:nvPr/>
          </p:nvGraphicFramePr>
          <p:xfrm>
            <a:off x="500034" y="2428868"/>
            <a:ext cx="3476628" cy="374651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graphicFrame>
          <p:nvGraphicFramePr>
            <p:cNvPr id="6" name="Схема 5"/>
            <p:cNvGraphicFramePr/>
            <p:nvPr/>
          </p:nvGraphicFramePr>
          <p:xfrm>
            <a:off x="5000628" y="2500306"/>
            <a:ext cx="3429024" cy="371477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Мы все - налогоплательщики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357158" y="928670"/>
          <a:ext cx="8572560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Группа 23"/>
          <p:cNvGrpSpPr/>
          <p:nvPr/>
        </p:nvGrpSpPr>
        <p:grpSpPr>
          <a:xfrm>
            <a:off x="1500166" y="857232"/>
            <a:ext cx="2786082" cy="1785950"/>
            <a:chOff x="1500166" y="857232"/>
            <a:chExt cx="2786082" cy="1785950"/>
          </a:xfrm>
        </p:grpSpPr>
        <p:sp>
          <p:nvSpPr>
            <p:cNvPr id="5" name="Овал 4"/>
            <p:cNvSpPr/>
            <p:nvPr/>
          </p:nvSpPr>
          <p:spPr>
            <a:xfrm>
              <a:off x="3286116" y="857232"/>
              <a:ext cx="1000132" cy="92869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13%</a:t>
              </a:r>
              <a:endPara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00166" y="1142984"/>
              <a:ext cx="1643074" cy="323165"/>
            </a:xfrm>
            <a:prstGeom prst="rect">
              <a:avLst/>
            </a:prstGeom>
            <a:noFill/>
          </p:spPr>
          <p:txBody>
            <a:bodyPr wrap="square" lIns="0" rIns="0" bIns="0" rtlCol="0">
              <a:spAutoFit/>
            </a:bodyPr>
            <a:lstStyle/>
            <a:p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Ставка налога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Овал 6"/>
            <p:cNvSpPr/>
            <p:nvPr/>
          </p:nvSpPr>
          <p:spPr>
            <a:xfrm>
              <a:off x="2571736" y="1643050"/>
              <a:ext cx="1000132" cy="100013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11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 отдельных случаях 9%, 30%, 35%</a:t>
              </a:r>
              <a:endPara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Овал 7"/>
          <p:cNvSpPr/>
          <p:nvPr/>
        </p:nvSpPr>
        <p:spPr>
          <a:xfrm>
            <a:off x="6715140" y="3786190"/>
            <a:ext cx="785818" cy="78581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от </a:t>
            </a:r>
            <a:r>
              <a:rPr lang="ru-RU" sz="1200" b="1" dirty="0" smtClean="0">
                <a:solidFill>
                  <a:schemeClr val="tx1"/>
                </a:solidFill>
              </a:rPr>
              <a:t>0,1</a:t>
            </a:r>
            <a:r>
              <a:rPr lang="ru-RU" sz="1000" b="1" dirty="0" smtClean="0">
                <a:solidFill>
                  <a:schemeClr val="tx1"/>
                </a:solidFill>
              </a:rPr>
              <a:t> до 0,3%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928794" y="3571876"/>
            <a:ext cx="785818" cy="78581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до 0,3%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643702" y="4929198"/>
            <a:ext cx="785818" cy="78581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от </a:t>
            </a:r>
            <a:r>
              <a:rPr lang="ru-RU" sz="1200" b="1" dirty="0" smtClean="0">
                <a:solidFill>
                  <a:schemeClr val="tx1"/>
                </a:solidFill>
              </a:rPr>
              <a:t>0,3</a:t>
            </a:r>
            <a:r>
              <a:rPr lang="ru-RU" sz="1100" b="1" dirty="0" smtClean="0">
                <a:solidFill>
                  <a:schemeClr val="tx1"/>
                </a:solidFill>
              </a:rPr>
              <a:t> до 2,0% 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00892" y="2071679"/>
            <a:ext cx="18573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Ставка налога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при стоимости имущества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15206" y="3143248"/>
            <a:ext cx="128588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до 300 тыс. руб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72396" y="3929066"/>
            <a:ext cx="1285884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от 300 до 500 тыс. руб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00958" y="5143512"/>
            <a:ext cx="1285884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свыше 500 тыс. руб.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286512" y="2928934"/>
            <a:ext cx="785818" cy="78581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до 0,1%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428860" y="5500702"/>
            <a:ext cx="785818" cy="78581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до 1,5%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2844" y="2571745"/>
            <a:ext cx="1714512" cy="40934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Ставка налога</a:t>
            </a:r>
          </a:p>
          <a:p>
            <a:pPr>
              <a:spcAft>
                <a:spcPts val="60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от кадастровой  стоимости земельных участков</a:t>
            </a:r>
          </a:p>
          <a:p>
            <a:pPr algn="just">
              <a:spcAft>
                <a:spcPts val="600"/>
              </a:spcAft>
            </a:pP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занятых жилищным фондом, гаражами, сельскохозяйственного назначения или приобретенных (представленных) для личного подсобного хозяйства, садоводства, огородничества, животноводства или дачного хозяйства, ограниченных в обороте в соответствии с законодательством Российской Федерации, предоставленных для обеспечения обороны, безопасности и таможенных нужд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71802" y="6143644"/>
            <a:ext cx="128588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в отношении других земельных участков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Динамика поступлений неналоговых доходов в бюджет города Таганрога. </a:t>
            </a:r>
          </a:p>
        </p:txBody>
      </p:sp>
      <p:graphicFrame>
        <p:nvGraphicFramePr>
          <p:cNvPr id="2050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3550" y="2093913"/>
          <a:ext cx="4584700" cy="1612900"/>
        </p:xfrm>
        <a:graphic>
          <a:graphicData uri="http://schemas.openxmlformats.org/presentationml/2006/ole">
            <p:oleObj spid="_x0000_s2050" name="Worksheet" r:id="rId3" imgW="4467130" imgH="1571768" progId="Excel.Sheet.8">
              <p:embed/>
            </p:oleObj>
          </a:graphicData>
        </a:graphic>
      </p:graphicFrame>
      <p:graphicFrame>
        <p:nvGraphicFramePr>
          <p:cNvPr id="2051" name="Диаграмма 4"/>
          <p:cNvGraphicFramePr>
            <a:graphicFrameLocks/>
          </p:cNvGraphicFramePr>
          <p:nvPr/>
        </p:nvGraphicFramePr>
        <p:xfrm>
          <a:off x="4935538" y="2066924"/>
          <a:ext cx="4233862" cy="1647828"/>
        </p:xfrm>
        <a:graphic>
          <a:graphicData uri="http://schemas.openxmlformats.org/presentationml/2006/ole">
            <p:oleObj spid="_x0000_s2051" name="Worksheet" r:id="rId4" imgW="4514707" imgH="1543050" progId="Excel.Sheet.8">
              <p:embed/>
            </p:oleObj>
          </a:graphicData>
        </a:graphic>
      </p:graphicFrame>
      <p:graphicFrame>
        <p:nvGraphicFramePr>
          <p:cNvPr id="2052" name="Диаграмма 5"/>
          <p:cNvGraphicFramePr>
            <a:graphicFrameLocks/>
          </p:cNvGraphicFramePr>
          <p:nvPr/>
        </p:nvGraphicFramePr>
        <p:xfrm>
          <a:off x="212725" y="4710113"/>
          <a:ext cx="4797425" cy="1790721"/>
        </p:xfrm>
        <a:graphic>
          <a:graphicData uri="http://schemas.openxmlformats.org/presentationml/2006/ole">
            <p:oleObj spid="_x0000_s2052" name="Worksheet" r:id="rId5" imgW="5067205" imgH="1304734" progId="Excel.Sheet.8">
              <p:embed/>
            </p:oleObj>
          </a:graphicData>
        </a:graphic>
      </p:graphicFrame>
      <p:graphicFrame>
        <p:nvGraphicFramePr>
          <p:cNvPr id="2053" name="Диаграмма 6"/>
          <p:cNvGraphicFramePr>
            <a:graphicFrameLocks/>
          </p:cNvGraphicFramePr>
          <p:nvPr/>
        </p:nvGraphicFramePr>
        <p:xfrm>
          <a:off x="4997450" y="4710113"/>
          <a:ext cx="3959225" cy="1790721"/>
        </p:xfrm>
        <a:graphic>
          <a:graphicData uri="http://schemas.openxmlformats.org/presentationml/2006/ole">
            <p:oleObj spid="_x0000_s2053" name="Worksheet" r:id="rId6" imgW="3857625" imgH="1571768" progId="Excel.Sheet.8">
              <p:embed/>
            </p:oleObj>
          </a:graphicData>
        </a:graphic>
      </p:graphicFrame>
      <p:sp>
        <p:nvSpPr>
          <p:cNvPr id="2055" name="TextBox 7"/>
          <p:cNvSpPr txBox="1">
            <a:spLocks noChangeArrowheads="1"/>
          </p:cNvSpPr>
          <p:nvPr/>
        </p:nvSpPr>
        <p:spPr bwMode="auto">
          <a:xfrm>
            <a:off x="642938" y="1285860"/>
            <a:ext cx="38576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Динамика поступлений доходов от продажи материальных активов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(земельные участки, муниципальное имущество) 2014-2017гг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., млн. руб.</a:t>
            </a:r>
          </a:p>
        </p:txBody>
      </p:sp>
      <p:sp>
        <p:nvSpPr>
          <p:cNvPr id="2056" name="TextBox 8"/>
          <p:cNvSpPr txBox="1">
            <a:spLocks noChangeArrowheads="1"/>
          </p:cNvSpPr>
          <p:nvPr/>
        </p:nvSpPr>
        <p:spPr bwMode="auto">
          <a:xfrm>
            <a:off x="4714875" y="1500188"/>
            <a:ext cx="4143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latin typeface="Times New Roman" pitchFamily="18" charset="0"/>
                <a:cs typeface="Times New Roman" pitchFamily="18" charset="0"/>
              </a:rPr>
              <a:t>Динамика поступлений доходов от арендной платы  за земельные участки  2014-2017гг., млн. руб.</a:t>
            </a:r>
          </a:p>
        </p:txBody>
      </p:sp>
      <p:sp>
        <p:nvSpPr>
          <p:cNvPr id="2057" name="TextBox 9"/>
          <p:cNvSpPr txBox="1">
            <a:spLocks noChangeArrowheads="1"/>
          </p:cNvSpPr>
          <p:nvPr/>
        </p:nvSpPr>
        <p:spPr bwMode="auto">
          <a:xfrm>
            <a:off x="5214938" y="4286250"/>
            <a:ext cx="371475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>
                <a:latin typeface="Times New Roman" pitchFamily="18" charset="0"/>
                <a:cs typeface="Times New Roman" pitchFamily="18" charset="0"/>
              </a:rPr>
              <a:t>Динамика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поступлений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 штрафов, санкций, возмещение ущерба  2014-2017гг., млн. руб.</a:t>
            </a:r>
          </a:p>
        </p:txBody>
      </p:sp>
      <p:sp>
        <p:nvSpPr>
          <p:cNvPr id="2058" name="TextBox 10"/>
          <p:cNvSpPr txBox="1">
            <a:spLocks noChangeArrowheads="1"/>
          </p:cNvSpPr>
          <p:nvPr/>
        </p:nvSpPr>
        <p:spPr bwMode="auto">
          <a:xfrm>
            <a:off x="428625" y="4286250"/>
            <a:ext cx="40005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>
                <a:latin typeface="Times New Roman" pitchFamily="18" charset="0"/>
                <a:cs typeface="Times New Roman" pitchFamily="18" charset="0"/>
              </a:rPr>
              <a:t>Динамика поступлений доходов от сдачи в аренду муниципального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имущества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 2014-2017гг., млн. руб.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presentationml/2006/ole">
            <p:oleObj spid="_x0000_s3074" r:id="rId3" imgW="8230313" imgH="4523624" progId="Excel.Sheet.8">
              <p:embed/>
            </p:oleObj>
          </a:graphicData>
        </a:graphic>
      </p:graphicFrame>
      <p:graphicFrame>
        <p:nvGraphicFramePr>
          <p:cNvPr id="1027" name="Object 6"/>
          <p:cNvGraphicFramePr>
            <a:graphicFrameLocks noGrp="1" noChangeAspect="1"/>
          </p:cNvGraphicFramePr>
          <p:nvPr/>
        </p:nvGraphicFramePr>
        <p:xfrm>
          <a:off x="0" y="788988"/>
          <a:ext cx="9205913" cy="6011862"/>
        </p:xfrm>
        <a:graphic>
          <a:graphicData uri="http://schemas.openxmlformats.org/presentationml/2006/ole">
            <p:oleObj spid="_x0000_s3075" name="Worksheet" r:id="rId4" imgW="8639366" imgH="5648420" progId="Excel.Sheet.8">
              <p:embed/>
            </p:oleObj>
          </a:graphicData>
        </a:graphic>
      </p:graphicFrame>
      <p:sp>
        <p:nvSpPr>
          <p:cNvPr id="1028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бюджета 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города Таганрога в 2015 году.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142875"/>
            <a:ext cx="8229600" cy="6334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000" b="1" dirty="0" smtClean="0">
                <a:latin typeface="Times New Roman" pitchFamily="18" charset="0"/>
              </a:rPr>
              <a:t>Расходы  бюджета г. Таганрога  на  </a:t>
            </a:r>
            <a:br>
              <a:rPr lang="ru-RU" sz="2000" b="1" dirty="0" smtClean="0">
                <a:latin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</a:rPr>
              <a:t>2015 г. в разрезе всех</a:t>
            </a:r>
            <a:r>
              <a:rPr lang="ru-RU" sz="2000" b="1" dirty="0" smtClean="0"/>
              <a:t> </a:t>
            </a:r>
            <a:r>
              <a:rPr lang="ru-RU" sz="2000" b="1" dirty="0" smtClean="0">
                <a:latin typeface="Times New Roman" pitchFamily="18" charset="0"/>
              </a:rPr>
              <a:t>отраслей </a:t>
            </a:r>
            <a:r>
              <a:rPr lang="en-US" sz="2000" b="1" dirty="0" smtClean="0">
                <a:latin typeface="Times New Roman" pitchFamily="18" charset="0"/>
              </a:rPr>
              <a:t/>
            </a:r>
            <a:br>
              <a:rPr lang="en-US" sz="2000" b="1" dirty="0" smtClean="0">
                <a:latin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</a:rPr>
              <a:t>( </a:t>
            </a:r>
            <a:r>
              <a:rPr lang="ru-RU" sz="1800" b="1" dirty="0" smtClean="0"/>
              <a:t>5</a:t>
            </a:r>
            <a:r>
              <a:rPr lang="en-US" sz="1800" b="1" dirty="0"/>
              <a:t> </a:t>
            </a:r>
            <a:r>
              <a:rPr lang="ru-RU" sz="1800" b="1" dirty="0" smtClean="0"/>
              <a:t>501,3 </a:t>
            </a:r>
            <a:r>
              <a:rPr lang="ru-RU" sz="1800" b="1" dirty="0" smtClean="0">
                <a:latin typeface="Times New Roman" pitchFamily="18" charset="0"/>
              </a:rPr>
              <a:t>млн.руб.)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625" y="6215063"/>
            <a:ext cx="8286750" cy="4286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C3300"/>
                </a:solidFill>
              </a:rPr>
              <a:t>Социальная сфера – </a:t>
            </a:r>
            <a:r>
              <a:rPr lang="ru-RU" b="1" dirty="0" smtClean="0">
                <a:solidFill>
                  <a:srgbClr val="CC3300"/>
                </a:solidFill>
              </a:rPr>
              <a:t>4  280,1 </a:t>
            </a:r>
            <a:r>
              <a:rPr lang="ru-RU" b="1" dirty="0">
                <a:solidFill>
                  <a:srgbClr val="CC3300"/>
                </a:solidFill>
              </a:rPr>
              <a:t>млн.рублей или </a:t>
            </a:r>
            <a:r>
              <a:rPr lang="ru-RU" b="1" dirty="0" smtClean="0">
                <a:solidFill>
                  <a:srgbClr val="CC3300"/>
                </a:solidFill>
              </a:rPr>
              <a:t>77,8%</a:t>
            </a:r>
            <a:endParaRPr lang="ru-RU" b="1" dirty="0">
              <a:solidFill>
                <a:srgbClr val="CC3300"/>
              </a:solidFill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571472" y="785794"/>
          <a:ext cx="8286808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25470"/>
          </a:xfr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ЗАЩИЩЕННЫЕ СТАТЬИ РАСХОДОВ БЮДЖЕТА – РАСХОДЫ, ПОДЛЕЖАЩИЕ ФИНАНСИРОВАНИЮ В ПОЛНОМ ОБЪЕМЕ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071670" y="1071546"/>
            <a:ext cx="5072098" cy="572400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Оплата труда с начислениями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71670" y="1785030"/>
            <a:ext cx="5072098" cy="572400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Социальное обеспечение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71670" y="2499410"/>
            <a:ext cx="5072098" cy="572400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Оплата коммунальных услуг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71670" y="3213790"/>
            <a:ext cx="5072098" cy="572400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Приобретение продуктов питания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071670" y="3928170"/>
            <a:ext cx="5072098" cy="572400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Приобретение медикаментов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71670" y="4642550"/>
            <a:ext cx="5072098" cy="572400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Погашение заимствований и обслуживание долга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071670" y="5356930"/>
            <a:ext cx="5072098" cy="572400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Налоги, арендные платежи, вневедомственная охрана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5487" y="167425"/>
            <a:ext cx="8391618" cy="502276"/>
          </a:xfrm>
          <a:solidFill>
            <a:schemeClr val="accent4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города Таганрога в 2015-2017 годах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89054630"/>
              </p:ext>
            </p:extLst>
          </p:nvPr>
        </p:nvGraphicFramePr>
        <p:xfrm>
          <a:off x="475486" y="1017433"/>
          <a:ext cx="8372300" cy="56538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6015"/>
                <a:gridCol w="328412"/>
                <a:gridCol w="695459"/>
                <a:gridCol w="627845"/>
                <a:gridCol w="811369"/>
                <a:gridCol w="647163"/>
                <a:gridCol w="714778"/>
                <a:gridCol w="627845"/>
                <a:gridCol w="753414"/>
              </a:tblGrid>
              <a:tr h="960227"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 год</a:t>
                      </a:r>
                    </a:p>
                  </a:txBody>
                  <a:tcPr marL="68580" marR="6858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</a:p>
                  </a:txBody>
                  <a:tcPr marL="68580" marR="6858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к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2014 году, %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</a:p>
                  </a:txBody>
                  <a:tcPr marL="68580" marR="6858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к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2015 году, %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</a:p>
                  </a:txBody>
                  <a:tcPr marL="68580" marR="6858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к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2016 году, %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252691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6 395.2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5 501.3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86.0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5 019.2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91.2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5 435.7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108.3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68908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376.5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450.6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119.7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447.2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99.2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533.3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119.2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</a:tr>
              <a:tr h="252691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200.0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0111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71.8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36.7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51.1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37.2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101.4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36.8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98.9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</a:tr>
              <a:tr h="25269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241.7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127.4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52.7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113.3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88.9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110.9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97.8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0091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757.4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480.6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63.4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281.9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58.7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443.4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157.3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</a:tr>
              <a:tr h="25269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140.0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4546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2 563.7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2 270.6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88.6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2 005.4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88.3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2 054.7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102.5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</a:tr>
              <a:tr h="2526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234.8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215.9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91.9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202.2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93.6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202.2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526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ЗДРАВООХРАНЕНИЕ</a:t>
                      </a:r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288.7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181.4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62.9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151.8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83.7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154.1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101.5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5269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1 739.7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1 523.4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93.2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1 616.4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106.1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1 744.5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107.9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</a:tr>
              <a:tr h="25269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63.3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87.6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156.4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60.5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68.2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72.5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119.8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2957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95.2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</a:tr>
              <a:tr h="60645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54.7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122.7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224.3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81.5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80.0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80.0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500958" y="785793"/>
            <a:ext cx="1366147" cy="193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лн. рублей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7193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5487" y="193183"/>
            <a:ext cx="8307237" cy="811369"/>
          </a:xfrm>
          <a:solidFill>
            <a:srgbClr val="00808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города Таганрога  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2015-2017 годах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00899028"/>
              </p:ext>
            </p:extLst>
          </p:nvPr>
        </p:nvGraphicFramePr>
        <p:xfrm>
          <a:off x="475486" y="1365161"/>
          <a:ext cx="8333663" cy="5320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7634"/>
                <a:gridCol w="427028"/>
                <a:gridCol w="907961"/>
                <a:gridCol w="840347"/>
                <a:gridCol w="830688"/>
                <a:gridCol w="850005"/>
              </a:tblGrid>
              <a:tr h="56727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 год</a:t>
                      </a:r>
                    </a:p>
                  </a:txBody>
                  <a:tcPr marL="68580" marR="6858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</a:p>
                  </a:txBody>
                  <a:tcPr marL="68580" marR="6858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</a:p>
                  </a:txBody>
                  <a:tcPr marL="68580" marR="6858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</a:p>
                  </a:txBody>
                  <a:tcPr marL="68580" marR="68580">
                    <a:solidFill>
                      <a:srgbClr val="008080"/>
                    </a:solidFill>
                  </a:tcPr>
                </a:tc>
              </a:tr>
              <a:tr h="29856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6 395.2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5 501.3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5 019.2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5 435.7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9856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376.5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450.6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447.2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533.3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</a:tr>
              <a:tr h="29856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0756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71.8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36.7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37.2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36.8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</a:tr>
              <a:tr h="29856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241.7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127.4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113.3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110.9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1146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757.4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480.6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281.9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443.4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</a:tr>
              <a:tr h="30555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0555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2 563.7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2 270.6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2 005.4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2 054.7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9856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234.8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215.9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202.2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202.2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</a:tr>
              <a:tr h="30555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ЗДРАВООХРАНЕНИЕ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288.7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181.4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151.8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154.1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1777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1 739.7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1 523.4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1 616.4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1 744.5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</a:tr>
              <a:tr h="29856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63.3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88.7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60.5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72.5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300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</a:tr>
              <a:tr h="50756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54.7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122.7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80.0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669763" y="1094704"/>
            <a:ext cx="1112962" cy="1929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7782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254" y="365126"/>
            <a:ext cx="8152326" cy="639427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»?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1255" y="1223494"/>
            <a:ext cx="8152325" cy="5228821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познакомит Вас с положениями проекта основного финансового документа города Таганрога – бюджетом города Таганрога на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житель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Таганрога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участником формирования бюджета с одной стороны, как налогоплательщик,  наполняя доходы бюджета, с другой – он получает часть расходов как потребитель общественных услуг.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Граждане – и как налогоплательщики, и как потребители общественных благ –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Представленная информация предназначена для широкого круга пользователей и будет интересна и полезна как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студентам,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педагогам, врачам, молодым семьям, так и пенсионерам и другим категориям населения, так как бюджет города затрагивает интересы каждого жителя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Таганрога.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постарались в доступной и понятной для граждан форме показать основные параметры бюджета города Таганрога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1004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5827" y="138953"/>
            <a:ext cx="8307237" cy="56841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Удельный вес расходов бюджета города Таганрога в 2015-2017 годах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97607142"/>
              </p:ext>
            </p:extLst>
          </p:nvPr>
        </p:nvGraphicFramePr>
        <p:xfrm>
          <a:off x="478768" y="776379"/>
          <a:ext cx="8307237" cy="5563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4337"/>
                <a:gridCol w="568988"/>
                <a:gridCol w="967282"/>
                <a:gridCol w="944522"/>
                <a:gridCol w="952108"/>
              </a:tblGrid>
              <a:tr h="816381"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уд. вес, 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уд. вес, %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уд. вес, %</a:t>
                      </a:r>
                    </a:p>
                  </a:txBody>
                  <a:tcPr marL="68580" marR="68580"/>
                </a:tc>
              </a:tr>
              <a:tr h="30236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</a:tr>
              <a:tr h="300725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</a:tr>
              <a:tr h="302363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</a:tr>
              <a:tr h="51401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</a:tr>
              <a:tr h="32509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</a:tr>
              <a:tr h="29149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</a:tr>
              <a:tr h="31416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</a:tr>
              <a:tr h="3171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</a:tr>
              <a:tr h="2678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</a:tr>
              <a:tr h="2678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ЗДРАВООХРАНЕНИЕ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</a:tr>
              <a:tr h="27126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</a:tr>
              <a:tr h="18248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</a:tr>
              <a:tr h="30973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</a:tr>
              <a:tr h="51401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02181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sz="2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ПАРАМЕТРЫ БЮДЖЕТА ГОРОДА ТАГАНРОГА В АБСОЛЮТНОМ ВЫРАЖЕНИИ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Рисунок 6" descr="IMGP084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23174" y="1071546"/>
            <a:ext cx="1620000" cy="1082109"/>
          </a:xfrm>
          <a:prstGeom prst="rect">
            <a:avLst/>
          </a:prstGeom>
          <a:effectLst>
            <a:outerShdw blurRad="50800" dist="38100" dir="13500000" algn="br" rotWithShape="0">
              <a:srgbClr val="C00000">
                <a:alpha val="40000"/>
              </a:srgbClr>
            </a:outerShdw>
          </a:effectLst>
        </p:spPr>
      </p:pic>
      <p:pic>
        <p:nvPicPr>
          <p:cNvPr id="8" name="Рисунок 7" descr="IMG_380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29058" y="1061007"/>
            <a:ext cx="1444800" cy="1083600"/>
          </a:xfrm>
          <a:prstGeom prst="rect">
            <a:avLst/>
          </a:prstGeom>
          <a:effectLst>
            <a:outerShdw blurRad="50800" dist="38100" dir="13500000" algn="br" rotWithShape="0">
              <a:srgbClr val="990000">
                <a:alpha val="40000"/>
              </a:srgbClr>
            </a:outerShdw>
          </a:effectLst>
        </p:spPr>
      </p:pic>
      <p:pic>
        <p:nvPicPr>
          <p:cNvPr id="10" name="Рисунок 9" descr="IMG_008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643702" y="928670"/>
            <a:ext cx="1620000" cy="1215000"/>
          </a:xfrm>
          <a:prstGeom prst="rect">
            <a:avLst/>
          </a:prstGeom>
          <a:effectLst>
            <a:outerShdw blurRad="50800" dist="38100" dir="13500000" algn="br" rotWithShape="0">
              <a:srgbClr val="990000">
                <a:alpha val="40000"/>
              </a:srgbClr>
            </a:outerShdw>
          </a:effectLst>
        </p:spPr>
      </p:pic>
      <p:pic>
        <p:nvPicPr>
          <p:cNvPr id="11" name="Рисунок 10" descr="516280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71538" y="5357826"/>
            <a:ext cx="1727999" cy="1080000"/>
          </a:xfrm>
          <a:prstGeom prst="rect">
            <a:avLst/>
          </a:prstGeom>
          <a:effectLst>
            <a:outerShdw blurRad="50800" dist="38100" dir="13500000" algn="br" rotWithShape="0">
              <a:srgbClr val="990000">
                <a:alpha val="40000"/>
              </a:srgbClr>
            </a:outerShdw>
          </a:effectLst>
        </p:spPr>
      </p:pic>
      <p:pic>
        <p:nvPicPr>
          <p:cNvPr id="12" name="Рисунок 11" descr="33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805291" y="5357826"/>
            <a:ext cx="1623965" cy="1080000"/>
          </a:xfrm>
          <a:prstGeom prst="rect">
            <a:avLst/>
          </a:prstGeom>
          <a:effectLst>
            <a:outerShdw blurRad="50800" dist="38100" dir="13500000" algn="br" rotWithShape="0">
              <a:srgbClr val="990000">
                <a:alpha val="40000"/>
              </a:srgbClr>
            </a:outerShdw>
          </a:effectLst>
        </p:spPr>
      </p:pic>
      <p:pic>
        <p:nvPicPr>
          <p:cNvPr id="13" name="Рисунок 12" descr="P1170878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786578" y="5384834"/>
            <a:ext cx="1487999" cy="1116000"/>
          </a:xfrm>
          <a:prstGeom prst="rect">
            <a:avLst/>
          </a:prstGeom>
          <a:effectLst>
            <a:outerShdw blurRad="50800" dist="38100" dir="13500000" algn="br" rotWithShape="0">
              <a:srgbClr val="990000">
                <a:alpha val="40000"/>
              </a:srgbClr>
            </a:outerShdw>
          </a:effectLst>
        </p:spPr>
      </p:pic>
      <p:sp>
        <p:nvSpPr>
          <p:cNvPr id="14" name="Стрелка вверх 13"/>
          <p:cNvSpPr/>
          <p:nvPr/>
        </p:nvSpPr>
        <p:spPr>
          <a:xfrm flipV="1">
            <a:off x="4429124" y="4857760"/>
            <a:ext cx="357190" cy="468000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верх 14"/>
          <p:cNvSpPr/>
          <p:nvPr/>
        </p:nvSpPr>
        <p:spPr>
          <a:xfrm>
            <a:off x="4429124" y="2152640"/>
            <a:ext cx="357190" cy="432000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1538" y="2714620"/>
            <a:ext cx="7358114" cy="207170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1002">
            <a:schemeClr val="l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Как правило, бюджетные данные представляются в тысячах рублей. Например, на 2015 год расходы бюджета города Таганрога запланированы в объеме 5 501 300,0 тыс.руб. В расчете на одного жителя города Таганрога это составляет примерно 21,7 тыс.руб. в год.</a:t>
            </a:r>
          </a:p>
          <a:p>
            <a:pPr algn="ctr"/>
            <a:endParaRPr lang="ru-RU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верх 15"/>
          <p:cNvSpPr/>
          <p:nvPr/>
        </p:nvSpPr>
        <p:spPr>
          <a:xfrm>
            <a:off x="7286644" y="2143116"/>
            <a:ext cx="357190" cy="432000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верх 16"/>
          <p:cNvSpPr/>
          <p:nvPr/>
        </p:nvSpPr>
        <p:spPr>
          <a:xfrm>
            <a:off x="1643042" y="2143116"/>
            <a:ext cx="357190" cy="432000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верх 17"/>
          <p:cNvSpPr/>
          <p:nvPr/>
        </p:nvSpPr>
        <p:spPr>
          <a:xfrm flipV="1">
            <a:off x="7358082" y="4857760"/>
            <a:ext cx="357190" cy="468000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 flipV="1">
            <a:off x="1714480" y="4857760"/>
            <a:ext cx="357190" cy="468000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3357562"/>
            <a:ext cx="3571900" cy="24288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8643998" cy="369881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НА ОБРАЗОВАНИЕ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deti_v_shkole_(1).jpe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94266" y="3426150"/>
            <a:ext cx="3420478" cy="2280319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14282" y="714356"/>
            <a:ext cx="8643998" cy="3698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муниципальном образовании «Город Таганрог» в настоящее время действует: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73192" y="1445828"/>
            <a:ext cx="7072362" cy="3698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32</a:t>
            </a:r>
            <a:r>
              <a:rPr kumimoji="0" lang="ru-RU" sz="12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муниципальных учреждений общего образования, в которых обучаются 23 982 школьника 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78814" y="1580158"/>
            <a:ext cx="72000" cy="72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878814" y="1760288"/>
            <a:ext cx="7358114" cy="3698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kumimoji="0" lang="ru-RU" sz="12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муниципальных учреждений дошкольного образования, которые посещают 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10 057</a:t>
            </a:r>
            <a:r>
              <a:rPr kumimoji="0" lang="ru-RU" sz="12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воспитанников 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878814" y="1903856"/>
            <a:ext cx="72000" cy="72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12932" y="2071678"/>
            <a:ext cx="8159596" cy="3698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8 </a:t>
            </a:r>
            <a:r>
              <a:rPr kumimoji="0" lang="ru-RU" sz="12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муниципальных учреждений дополнительного образования, которые посещают 10 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569</a:t>
            </a:r>
            <a:r>
              <a:rPr kumimoji="0" lang="ru-RU" sz="12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учеников 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878814" y="2214553"/>
            <a:ext cx="72692" cy="6553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928662" y="2500306"/>
            <a:ext cx="8143932" cy="3698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4 муниципальных учреждения общего образования, в которых организована дошкольная ступень – 206 учеников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24" name="Диаграмма 23"/>
          <p:cNvGraphicFramePr/>
          <p:nvPr/>
        </p:nvGraphicFramePr>
        <p:xfrm>
          <a:off x="4071934" y="3000372"/>
          <a:ext cx="4786346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Овал 20"/>
          <p:cNvSpPr/>
          <p:nvPr/>
        </p:nvSpPr>
        <p:spPr>
          <a:xfrm>
            <a:off x="885932" y="2571744"/>
            <a:ext cx="72692" cy="72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72560" cy="65403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Сколько тратится средств из бюджета городского округа на культуру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P778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857752" y="1123338"/>
            <a:ext cx="4000528" cy="2662852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glow rad="228600">
              <a:srgbClr val="FFFF00">
                <a:alpha val="40000"/>
              </a:srgbClr>
            </a:glow>
            <a:innerShdw blurRad="114300">
              <a:prstClr val="black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214282" y="928670"/>
            <a:ext cx="4429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настоящее время в городском округе действует:</a:t>
            </a:r>
            <a:endParaRPr lang="ru-RU" sz="1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1500174"/>
            <a:ext cx="2643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музыкальные школы;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1785926"/>
            <a:ext cx="2643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школа искусств;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2071678"/>
            <a:ext cx="3786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детская художественная школа;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596" y="2357430"/>
            <a:ext cx="3786214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60"/>
              </a:lnSpc>
              <a:spcAft>
                <a:spcPts val="600"/>
              </a:spcAft>
            </a:pP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 муниципальных учреждений </a:t>
            </a:r>
            <a:r>
              <a:rPr lang="ru-RU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культурно-досуговой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деятельности (профессиональные коллективы, дворцы и дома культуры, центры);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596" y="3264099"/>
            <a:ext cx="3786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парка культуры и отдыха;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596" y="3571876"/>
            <a:ext cx="3786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16 муниципальных библиотек;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596" y="1214422"/>
            <a:ext cx="3786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театр им. А.П. Чехова;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596" y="3857628"/>
            <a:ext cx="3786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Таганрогский музейный комплекс;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Диаграмма 16"/>
          <p:cNvGraphicFramePr/>
          <p:nvPr/>
        </p:nvGraphicFramePr>
        <p:xfrm>
          <a:off x="500034" y="4500570"/>
          <a:ext cx="3286148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786050" y="4286256"/>
            <a:ext cx="857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Млн.руб.</a:t>
            </a:r>
            <a:endParaRPr lang="ru-RU" sz="11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714876" y="4286256"/>
            <a:ext cx="42862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Расходы бюджета города в сфере культуры направляются на сохранение и развитие объектов культурного наследия (памятников истории и культуры), находящихся в собственности городского округа, обеспечение доступа к музейным ценностям, развитие библиотечного дела, а также организацию и проведение выставок, конкурсов, фестивалей, праздников, ярмарок и других мероприятий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94958" y="1320736"/>
            <a:ext cx="108000" cy="108000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02076" y="1609872"/>
            <a:ext cx="108000" cy="108000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11358" y="1900094"/>
            <a:ext cx="108000" cy="108000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19904" y="2177992"/>
            <a:ext cx="108000" cy="108000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19904" y="2454506"/>
            <a:ext cx="108000" cy="108000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40066" y="3366800"/>
            <a:ext cx="108000" cy="108000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43136" y="3673028"/>
            <a:ext cx="108000" cy="108000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50254" y="3963942"/>
            <a:ext cx="108000" cy="108000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252000">
            <a:normAutofit fontScale="90000"/>
          </a:bodyPr>
          <a:lstStyle/>
          <a:p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ЧТО ТАКОЕ МУНИЦИПАЛЬНЫЕ ПРОГРАММЫ?</a:t>
            </a:r>
            <a:b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1685924"/>
          </a:xfr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– система мероприятий, взаимоувязанных по задачам, срокам осуществления и ресурсам, направленных на достижение конкретных целей муниципальной политики в определенной сфере социально – экономического развития города.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целях повышения эффективности и результативности бюджетных расходов администрацией города Таганрога принято решение: формировать и исполнять расходную часть через реализацию 20 муниципальных программ. Проект бюджета города Таганрога на 2015-2017 годы – программный бюджет.</a:t>
            </a:r>
          </a:p>
          <a:p>
            <a:endParaRPr lang="ru-RU" sz="1400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609600" y="4814910"/>
            <a:ext cx="8229600" cy="1685924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Преимуществом программного бюджета является распределение расходов не по ведомственному принципу, а по программам. Муниципальная программа имеет цель, задачи и показатели эффективности, которые отражают степень их достижения (решения), то есть действия и бюджетные средства, направленные на достижение заданного результата. При этом значение показателей является индикатором по данному направлению деятельности и сигнализирует о плохом или хорошем результате, необходимости принятых новых решений.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00034" y="3214686"/>
            <a:ext cx="1288800" cy="1288800"/>
          </a:xfrm>
          <a:prstGeom prst="ellipse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3108" y="3143248"/>
            <a:ext cx="1785950" cy="428628"/>
          </a:xfrm>
          <a:prstGeom prst="roundRect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ЗАДАЧА 1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3108" y="3643314"/>
            <a:ext cx="1785950" cy="428628"/>
          </a:xfrm>
          <a:prstGeom prst="roundRect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ЗАДАЧА 2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3108" y="4143380"/>
            <a:ext cx="1785950" cy="428628"/>
          </a:xfrm>
          <a:prstGeom prst="roundRect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ЗАДАЧА 3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286248" y="3143248"/>
            <a:ext cx="360000" cy="360000"/>
          </a:xfrm>
          <a:prstGeom prst="ellipse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0" name="Овал 9"/>
          <p:cNvSpPr/>
          <p:nvPr/>
        </p:nvSpPr>
        <p:spPr>
          <a:xfrm>
            <a:off x="4997818" y="3143248"/>
            <a:ext cx="360000" cy="360000"/>
          </a:xfrm>
          <a:prstGeom prst="ellipse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712198" y="3143248"/>
            <a:ext cx="360000" cy="360000"/>
          </a:xfrm>
          <a:prstGeom prst="ellipse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715140" y="3500438"/>
            <a:ext cx="2000264" cy="714380"/>
          </a:xfrm>
          <a:prstGeom prst="roundRect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ПОКАЗАТЕЛИ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ЭФФЕКТИВНОСТИ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hape 19"/>
          <p:cNvCxnSpPr>
            <a:stCxn id="6" idx="1"/>
            <a:endCxn id="8" idx="1"/>
          </p:cNvCxnSpPr>
          <p:nvPr/>
        </p:nvCxnSpPr>
        <p:spPr>
          <a:xfrm rot="10800000" flipV="1">
            <a:off x="2143108" y="3357562"/>
            <a:ext cx="1588" cy="1000132"/>
          </a:xfrm>
          <a:prstGeom prst="bentConnector3">
            <a:avLst>
              <a:gd name="adj1" fmla="val 14395466"/>
            </a:avLst>
          </a:prstGeom>
          <a:ln w="28575">
            <a:solidFill>
              <a:srgbClr val="99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5" idx="6"/>
            <a:endCxn id="7" idx="1"/>
          </p:cNvCxnSpPr>
          <p:nvPr/>
        </p:nvCxnSpPr>
        <p:spPr>
          <a:xfrm flipV="1">
            <a:off x="1788834" y="3857628"/>
            <a:ext cx="354274" cy="1458"/>
          </a:xfrm>
          <a:prstGeom prst="straightConnector1">
            <a:avLst/>
          </a:prstGeom>
          <a:ln w="28575">
            <a:solidFill>
              <a:srgbClr val="99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3929058" y="3357562"/>
            <a:ext cx="354274" cy="1458"/>
          </a:xfrm>
          <a:prstGeom prst="straightConnector1">
            <a:avLst/>
          </a:prstGeom>
          <a:ln w="28575">
            <a:solidFill>
              <a:srgbClr val="99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4643438" y="3357562"/>
            <a:ext cx="354274" cy="1458"/>
          </a:xfrm>
          <a:prstGeom prst="straightConnector1">
            <a:avLst/>
          </a:prstGeom>
          <a:ln w="28575">
            <a:solidFill>
              <a:srgbClr val="99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5357818" y="3357562"/>
            <a:ext cx="354274" cy="1458"/>
          </a:xfrm>
          <a:prstGeom prst="straightConnector1">
            <a:avLst/>
          </a:prstGeom>
          <a:ln w="28575">
            <a:solidFill>
              <a:srgbClr val="99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4286248" y="3640504"/>
            <a:ext cx="360000" cy="360000"/>
          </a:xfrm>
          <a:prstGeom prst="ellipse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8" name="Овал 27"/>
          <p:cNvSpPr/>
          <p:nvPr/>
        </p:nvSpPr>
        <p:spPr>
          <a:xfrm>
            <a:off x="4997818" y="3640504"/>
            <a:ext cx="360000" cy="360000"/>
          </a:xfrm>
          <a:prstGeom prst="ellipse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5712198" y="3640504"/>
            <a:ext cx="360000" cy="360000"/>
          </a:xfrm>
          <a:prstGeom prst="ellipse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 flipV="1">
            <a:off x="3929058" y="3854818"/>
            <a:ext cx="354274" cy="1458"/>
          </a:xfrm>
          <a:prstGeom prst="straightConnector1">
            <a:avLst/>
          </a:prstGeom>
          <a:ln w="28575">
            <a:solidFill>
              <a:srgbClr val="99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4643438" y="3854818"/>
            <a:ext cx="354274" cy="1458"/>
          </a:xfrm>
          <a:prstGeom prst="straightConnector1">
            <a:avLst/>
          </a:prstGeom>
          <a:ln w="28575">
            <a:solidFill>
              <a:srgbClr val="99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5357818" y="3854818"/>
            <a:ext cx="354274" cy="1458"/>
          </a:xfrm>
          <a:prstGeom prst="straightConnector1">
            <a:avLst/>
          </a:prstGeom>
          <a:ln w="28575">
            <a:solidFill>
              <a:srgbClr val="99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вал 32"/>
          <p:cNvSpPr/>
          <p:nvPr/>
        </p:nvSpPr>
        <p:spPr>
          <a:xfrm>
            <a:off x="4286248" y="4140570"/>
            <a:ext cx="360000" cy="360000"/>
          </a:xfrm>
          <a:prstGeom prst="ellipse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4" name="Овал 33"/>
          <p:cNvSpPr/>
          <p:nvPr/>
        </p:nvSpPr>
        <p:spPr>
          <a:xfrm>
            <a:off x="4997818" y="4140570"/>
            <a:ext cx="360000" cy="360000"/>
          </a:xfrm>
          <a:prstGeom prst="ellipse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5712198" y="4140570"/>
            <a:ext cx="360000" cy="360000"/>
          </a:xfrm>
          <a:prstGeom prst="ellipse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Прямая со стрелкой 35"/>
          <p:cNvCxnSpPr/>
          <p:nvPr/>
        </p:nvCxnSpPr>
        <p:spPr>
          <a:xfrm flipV="1">
            <a:off x="3929058" y="4354884"/>
            <a:ext cx="354274" cy="1458"/>
          </a:xfrm>
          <a:prstGeom prst="straightConnector1">
            <a:avLst/>
          </a:prstGeom>
          <a:ln w="28575">
            <a:solidFill>
              <a:srgbClr val="99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4643438" y="4354884"/>
            <a:ext cx="354274" cy="1458"/>
          </a:xfrm>
          <a:prstGeom prst="straightConnector1">
            <a:avLst/>
          </a:prstGeom>
          <a:ln w="28575">
            <a:solidFill>
              <a:srgbClr val="99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V="1">
            <a:off x="5357818" y="4354884"/>
            <a:ext cx="354274" cy="1458"/>
          </a:xfrm>
          <a:prstGeom prst="straightConnector1">
            <a:avLst/>
          </a:prstGeom>
          <a:ln w="28575">
            <a:solidFill>
              <a:srgbClr val="99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Соединительная линия уступом 39"/>
          <p:cNvCxnSpPr>
            <a:stCxn id="11" idx="6"/>
            <a:endCxn id="35" idx="6"/>
          </p:cNvCxnSpPr>
          <p:nvPr/>
        </p:nvCxnSpPr>
        <p:spPr>
          <a:xfrm>
            <a:off x="6072198" y="3323248"/>
            <a:ext cx="1588" cy="997322"/>
          </a:xfrm>
          <a:prstGeom prst="bentConnector3">
            <a:avLst>
              <a:gd name="adj1" fmla="val 14395466"/>
            </a:avLst>
          </a:prstGeom>
          <a:ln w="28575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endCxn id="18" idx="1"/>
          </p:cNvCxnSpPr>
          <p:nvPr/>
        </p:nvCxnSpPr>
        <p:spPr>
          <a:xfrm flipV="1">
            <a:off x="6286512" y="3857628"/>
            <a:ext cx="428628" cy="1458"/>
          </a:xfrm>
          <a:prstGeom prst="straightConnector1">
            <a:avLst/>
          </a:prstGeom>
          <a:ln w="28575">
            <a:solidFill>
              <a:srgbClr val="99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85813" y="314325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1800" b="1" dirty="0" smtClean="0">
                <a:solidFill>
                  <a:srgbClr val="0070C0"/>
                </a:solidFill>
              </a:rPr>
              <a:t>Доля муниципальных программ в общем объеме расходов, запланированных на реализацию муниципальных программ г. Таганрога в 2015 году</a:t>
            </a:r>
            <a:br>
              <a:rPr lang="ru-RU" sz="1800" b="1" dirty="0" smtClean="0">
                <a:solidFill>
                  <a:srgbClr val="0070C0"/>
                </a:solidFill>
              </a:rPr>
            </a:br>
            <a:endParaRPr lang="ru-RU" sz="1800" b="1" dirty="0" smtClean="0">
              <a:solidFill>
                <a:srgbClr val="0070C0"/>
              </a:solidFill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7567164" y="714356"/>
            <a:ext cx="7910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1200" dirty="0"/>
              <a:t>млн. руб.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1500" y="1000125"/>
            <a:ext cx="1714500" cy="1000125"/>
          </a:xfrm>
          <a:prstGeom prst="roundRect">
            <a:avLst/>
          </a:prstGeom>
          <a:solidFill>
            <a:srgbClr val="BBE0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</a:rPr>
              <a:t>Развитие</a:t>
            </a:r>
          </a:p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</a:rPr>
              <a:t>Здравоохранения</a:t>
            </a:r>
          </a:p>
          <a:p>
            <a:pPr algn="ctr">
              <a:defRPr/>
            </a:pPr>
            <a:r>
              <a:rPr lang="ru-RU" sz="1300" dirty="0" smtClean="0">
                <a:solidFill>
                  <a:schemeClr val="tx1"/>
                </a:solidFill>
              </a:rPr>
              <a:t>3,3%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1500" y="2143125"/>
            <a:ext cx="1714500" cy="1000125"/>
          </a:xfrm>
          <a:prstGeom prst="roundRect">
            <a:avLst/>
          </a:prstGeom>
          <a:solidFill>
            <a:srgbClr val="BBE0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</a:rPr>
              <a:t>Развитие образования</a:t>
            </a:r>
          </a:p>
          <a:p>
            <a:pPr algn="ctr">
              <a:defRPr/>
            </a:pPr>
            <a:r>
              <a:rPr lang="ru-RU" sz="1300" dirty="0" smtClean="0">
                <a:solidFill>
                  <a:schemeClr val="tx1"/>
                </a:solidFill>
              </a:rPr>
              <a:t>39,4%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1500" y="3286125"/>
            <a:ext cx="1714500" cy="1000125"/>
          </a:xfrm>
          <a:prstGeom prst="roundRect">
            <a:avLst/>
          </a:prstGeom>
          <a:solidFill>
            <a:srgbClr val="BBE0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</a:rPr>
              <a:t>Молодежь города Таганрога</a:t>
            </a:r>
          </a:p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</a:rPr>
              <a:t>0,1%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1500" y="4429125"/>
            <a:ext cx="1714500" cy="1000125"/>
          </a:xfrm>
          <a:prstGeom prst="roundRect">
            <a:avLst/>
          </a:prstGeom>
          <a:solidFill>
            <a:srgbClr val="BBE0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</a:rPr>
              <a:t>Социальная поддержка граждан</a:t>
            </a:r>
          </a:p>
          <a:p>
            <a:pPr algn="ctr">
              <a:defRPr/>
            </a:pPr>
            <a:r>
              <a:rPr lang="ru-RU" sz="1300" dirty="0" smtClean="0">
                <a:solidFill>
                  <a:schemeClr val="tx1"/>
                </a:solidFill>
              </a:rPr>
              <a:t>25,4%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71750" y="1000125"/>
            <a:ext cx="1714500" cy="1000125"/>
          </a:xfrm>
          <a:prstGeom prst="roundRect">
            <a:avLst/>
          </a:prstGeom>
          <a:solidFill>
            <a:srgbClr val="BBE0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</a:rPr>
              <a:t>Обеспечение доступным и комфортным жильем населения города Таганрога</a:t>
            </a: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2,7%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71750" y="2143125"/>
            <a:ext cx="1714500" cy="1000125"/>
          </a:xfrm>
          <a:prstGeom prst="roundRect">
            <a:avLst/>
          </a:prstGeom>
          <a:solidFill>
            <a:srgbClr val="BBE0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dirty="0">
                <a:solidFill>
                  <a:schemeClr val="tx1"/>
                </a:solidFill>
              </a:rPr>
              <a:t>Обеспечение качественными жилищно-коммунальными услугами населения города Таганрога</a:t>
            </a: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4,0%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571750" y="3286125"/>
            <a:ext cx="1714500" cy="1000125"/>
          </a:xfrm>
          <a:prstGeom prst="roundRect">
            <a:avLst/>
          </a:prstGeom>
          <a:solidFill>
            <a:srgbClr val="BBE0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dirty="0">
                <a:solidFill>
                  <a:schemeClr val="tx1"/>
                </a:solidFill>
              </a:rPr>
              <a:t>Управление и распоряжение муниципальной собственностью и земельными ресурсами  города Таганрог</a:t>
            </a: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1,1%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571750" y="4429125"/>
            <a:ext cx="1714500" cy="1000125"/>
          </a:xfrm>
          <a:prstGeom prst="roundRect">
            <a:avLst/>
          </a:prstGeom>
          <a:solidFill>
            <a:srgbClr val="BBE0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</a:rPr>
              <a:t>Обеспечение общественного порядка и противодействие преступности</a:t>
            </a:r>
          </a:p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</a:rPr>
              <a:t>0,1%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643438" y="1000125"/>
            <a:ext cx="1714500" cy="1000125"/>
          </a:xfrm>
          <a:prstGeom prst="roundRect">
            <a:avLst/>
          </a:prstGeom>
          <a:solidFill>
            <a:srgbClr val="BBE0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Развитие культуры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5,3%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643438" y="2143125"/>
            <a:ext cx="1714500" cy="1000125"/>
          </a:xfrm>
          <a:prstGeom prst="roundRect">
            <a:avLst/>
          </a:prstGeom>
          <a:solidFill>
            <a:srgbClr val="BBE0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</a:rPr>
              <a:t>Охрана окружающей среды и рациональное природопользование</a:t>
            </a:r>
          </a:p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</a:rPr>
              <a:t>0,8%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643438" y="3286125"/>
            <a:ext cx="1714500" cy="1000125"/>
          </a:xfrm>
          <a:prstGeom prst="roundRect">
            <a:avLst/>
          </a:prstGeom>
          <a:solidFill>
            <a:srgbClr val="BBE0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Развитие физической культуры и спорта</a:t>
            </a:r>
          </a:p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2,5%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643438" y="4429125"/>
            <a:ext cx="1714500" cy="1000125"/>
          </a:xfrm>
          <a:prstGeom prst="roundRect">
            <a:avLst/>
          </a:prstGeom>
          <a:solidFill>
            <a:srgbClr val="BBE0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Экономическое развитие и инновационная экономика</a:t>
            </a: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0,2%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786563" y="1000125"/>
            <a:ext cx="1714500" cy="1000125"/>
          </a:xfrm>
          <a:prstGeom prst="roundRect">
            <a:avLst/>
          </a:prstGeom>
          <a:solidFill>
            <a:srgbClr val="BBE0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00" dirty="0">
              <a:solidFill>
                <a:schemeClr val="accent6"/>
              </a:solidFill>
            </a:endParaRPr>
          </a:p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</a:rPr>
              <a:t>Развитие транспортной системы</a:t>
            </a:r>
          </a:p>
          <a:p>
            <a:pPr algn="ctr">
              <a:defRPr/>
            </a:pPr>
            <a:r>
              <a:rPr lang="ru-RU" sz="1300" dirty="0" smtClean="0">
                <a:solidFill>
                  <a:schemeClr val="tx1"/>
                </a:solidFill>
              </a:rPr>
              <a:t>3,2%</a:t>
            </a:r>
            <a:endParaRPr lang="ru-RU" sz="13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1300" dirty="0">
              <a:solidFill>
                <a:schemeClr val="accent6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786563" y="2143125"/>
            <a:ext cx="1714500" cy="1000125"/>
          </a:xfrm>
          <a:prstGeom prst="roundRect">
            <a:avLst/>
          </a:prstGeom>
          <a:solidFill>
            <a:srgbClr val="BBE0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err="1">
                <a:solidFill>
                  <a:schemeClr val="tx1"/>
                </a:solidFill>
              </a:rPr>
              <a:t>Энергоэффектив-ность</a:t>
            </a:r>
            <a:r>
              <a:rPr lang="ru-RU" sz="1200" dirty="0">
                <a:solidFill>
                  <a:schemeClr val="tx1"/>
                </a:solidFill>
              </a:rPr>
              <a:t> и развитие энергетики</a:t>
            </a: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0,1%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786563" y="3286125"/>
            <a:ext cx="1714500" cy="1000125"/>
          </a:xfrm>
          <a:prstGeom prst="roundRect">
            <a:avLst/>
          </a:prstGeom>
          <a:solidFill>
            <a:srgbClr val="BBE0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</a:rPr>
              <a:t>Муниципальная политика</a:t>
            </a:r>
          </a:p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</a:rPr>
              <a:t>0,01%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786563" y="4429125"/>
            <a:ext cx="1714500" cy="1000125"/>
          </a:xfrm>
          <a:prstGeom prst="roundRect">
            <a:avLst/>
          </a:prstGeom>
          <a:solidFill>
            <a:srgbClr val="BBE0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</a:rPr>
              <a:t>Поддержка казачьих обществ</a:t>
            </a:r>
          </a:p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</a:rPr>
              <a:t>0,1%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71500" y="5572125"/>
            <a:ext cx="1714500" cy="1000125"/>
          </a:xfrm>
          <a:prstGeom prst="roundRect">
            <a:avLst/>
          </a:prstGeom>
          <a:solidFill>
            <a:srgbClr val="BBE0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</a:rPr>
              <a:t>Доступная среда</a:t>
            </a:r>
          </a:p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</a:rPr>
              <a:t>0,1%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571750" y="5572125"/>
            <a:ext cx="1714500" cy="1000125"/>
          </a:xfrm>
          <a:prstGeom prst="roundRect">
            <a:avLst/>
          </a:prstGeom>
          <a:solidFill>
            <a:srgbClr val="BBE0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</a:rPr>
              <a:t>Защита населения и территории от чрезвычайных ситуаций, обеспечение пожарной безопасности и безопасности людей на водных объектах</a:t>
            </a:r>
          </a:p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</a:rPr>
              <a:t>0,6%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643438" y="5572125"/>
            <a:ext cx="1714500" cy="1000125"/>
          </a:xfrm>
          <a:prstGeom prst="roundRect">
            <a:avLst/>
          </a:prstGeom>
          <a:solidFill>
            <a:srgbClr val="BBE0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</a:rPr>
              <a:t>Информационное общество</a:t>
            </a:r>
          </a:p>
          <a:p>
            <a:pPr algn="ctr">
              <a:defRPr/>
            </a:pPr>
            <a:r>
              <a:rPr lang="ru-RU" sz="1300" dirty="0" smtClean="0">
                <a:solidFill>
                  <a:schemeClr val="tx1"/>
                </a:solidFill>
              </a:rPr>
              <a:t>0,9%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786563" y="5572125"/>
            <a:ext cx="1714500" cy="1000125"/>
          </a:xfrm>
          <a:prstGeom prst="roundRect">
            <a:avLst/>
          </a:prstGeom>
          <a:solidFill>
            <a:srgbClr val="BBE0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</a:rPr>
              <a:t>Управление муниципальными финансами</a:t>
            </a:r>
          </a:p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</a:rPr>
              <a:t>0,6%</a:t>
            </a:r>
          </a:p>
        </p:txBody>
      </p:sp>
      <p:pic>
        <p:nvPicPr>
          <p:cNvPr id="10264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85938" y="1643063"/>
            <a:ext cx="484187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5" name="Picture 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28813" y="3857625"/>
            <a:ext cx="233362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6" name="Picture 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857375" y="5000625"/>
            <a:ext cx="29051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7" name="Picture 9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857375" y="2786063"/>
            <a:ext cx="3619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8" name="Picture 10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571625" y="6072188"/>
            <a:ext cx="59055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9" name="Picture 11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786188" y="1571625"/>
            <a:ext cx="4286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0" name="Picture 12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786188" y="2857500"/>
            <a:ext cx="414337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1" name="Picture 13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929313" y="2857500"/>
            <a:ext cx="35718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2" name="Picture 14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3786188" y="6215063"/>
            <a:ext cx="428625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3" name="Picture 15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5857875" y="1541463"/>
            <a:ext cx="4286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4" name="Picture 16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5988050" y="3929063"/>
            <a:ext cx="29845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5" name="Picture 19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5929313" y="6137275"/>
            <a:ext cx="357187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6" name="Picture 21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8001000" y="1500188"/>
            <a:ext cx="428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7" name="Picture 22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8143875" y="2643188"/>
            <a:ext cx="266700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8" name="Picture 23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8089900" y="6240463"/>
            <a:ext cx="2921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429684" cy="1143000"/>
          </a:xfrm>
          <a:gradFill flip="none" rotWithShape="1">
            <a:gsLst>
              <a:gs pos="0">
                <a:srgbClr val="008080">
                  <a:shade val="30000"/>
                  <a:satMod val="115000"/>
                </a:srgbClr>
              </a:gs>
              <a:gs pos="50000">
                <a:srgbClr val="008080">
                  <a:shade val="67500"/>
                  <a:satMod val="115000"/>
                </a:srgbClr>
              </a:gs>
              <a:gs pos="100000">
                <a:srgbClr val="00808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– ОСНОВНОЙ ВИД БЕЗВОЗМЕЗДНЫХ ПЕРЕЧИСЛЕНИЙ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14353"/>
          </a:xfrm>
        </p:spPr>
        <p:txBody>
          <a:bodyPr>
            <a:normAutofit lnSpcReduction="10000"/>
          </a:bodyPr>
          <a:lstStyle/>
          <a:p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Межбюджетные трансферты – денежные средства, перечисленные из одного бюджета бюджетной системы Российской Федерации другому.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/>
          </a:p>
          <a:p>
            <a:endParaRPr lang="ru-RU" sz="1300" b="1" i="1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60" y="2786058"/>
          <a:ext cx="8429682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9894"/>
                <a:gridCol w="2809894"/>
                <a:gridCol w="2809894"/>
              </a:tblGrid>
              <a:tr h="88106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(</a:t>
                      </a:r>
                      <a:r>
                        <a:rPr lang="ru-RU" sz="14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 лат. «</a:t>
                      </a:r>
                      <a:r>
                        <a:rPr lang="en-US" sz="1400" b="1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Dotatio</a:t>
                      </a:r>
                      <a:r>
                        <a:rPr lang="ru-RU" sz="14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дар, пожертвование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Предоставляются без определения конкретной цели их использования   </a:t>
                      </a:r>
                    </a:p>
                    <a:p>
                      <a:endParaRPr lang="ru-RU" sz="1400" i="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 даете своему ребенку «карманные деньги»</a:t>
                      </a:r>
                    </a:p>
                    <a:p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8810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Субвенции</a:t>
                      </a:r>
                      <a:r>
                        <a:rPr lang="ru-RU" sz="14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(от лат. </a:t>
                      </a:r>
                      <a:r>
                        <a:rPr lang="en-US" sz="1400" b="1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Subvetire</a:t>
                      </a:r>
                      <a:r>
                        <a:rPr lang="ru-RU" sz="14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приходить на помощь)  </a:t>
                      </a:r>
                    </a:p>
                    <a:p>
                      <a:endParaRPr lang="ru-RU" sz="14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Предоставляются на финансирование «переданных» другим публично – правовым образованиям полномочий</a:t>
                      </a:r>
                    </a:p>
                    <a:p>
                      <a:endParaRPr lang="ru-RU" sz="14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 даете своему ребенку деньги и посылаете его в магазин купить продукты (по списку)</a:t>
                      </a:r>
                    </a:p>
                    <a:p>
                      <a:endParaRPr lang="ru-RU" sz="14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8810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Субсидии</a:t>
                      </a:r>
                      <a:r>
                        <a:rPr lang="ru-RU" sz="14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(от лат. «</a:t>
                      </a:r>
                      <a:r>
                        <a:rPr lang="en-US" sz="1400" b="1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Subsidium</a:t>
                      </a:r>
                      <a:r>
                        <a:rPr lang="ru-RU" sz="14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поддержка)</a:t>
                      </a:r>
                    </a:p>
                    <a:p>
                      <a:endParaRPr lang="ru-RU" sz="14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Предоставляются на условиях долевого 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софинансирования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расходов других бюджетов</a:t>
                      </a:r>
                    </a:p>
                    <a:p>
                      <a:endParaRPr lang="ru-RU" sz="14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 «добавляете» денег для того, чтобы ваш ребенок купил себе новый телефон (а остальные он накопил сам)</a:t>
                      </a:r>
                    </a:p>
                    <a:p>
                      <a:endParaRPr lang="ru-RU" sz="14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Содержимое 2"/>
          <p:cNvSpPr txBox="1">
            <a:spLocks/>
          </p:cNvSpPr>
          <p:nvPr/>
        </p:nvSpPr>
        <p:spPr>
          <a:xfrm>
            <a:off x="285720" y="2386019"/>
            <a:ext cx="3176582" cy="32860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indent="-342900">
              <a:spcBef>
                <a:spcPct val="20000"/>
              </a:spcBef>
            </a:pP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Виды межбюджетных трансфертов</a:t>
            </a:r>
            <a:endParaRPr lang="ru-RU" sz="21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038624" y="2357430"/>
            <a:ext cx="1176318" cy="3286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indent="-342900">
              <a:spcBef>
                <a:spcPct val="20000"/>
              </a:spcBef>
            </a:pPr>
            <a:r>
              <a:rPr lang="ru-RU" sz="1400" b="1" i="1" dirty="0" smtClean="0"/>
              <a:t>Определение</a:t>
            </a:r>
          </a:p>
          <a:p>
            <a:pPr marL="342900" indent="-342900">
              <a:spcBef>
                <a:spcPct val="20000"/>
              </a:spcBef>
            </a:pPr>
            <a:endParaRPr lang="ru-RU" sz="2100" b="1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6143636" y="2391934"/>
            <a:ext cx="2357454" cy="32860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r>
              <a:rPr lang="ru-RU" sz="1500" b="1" i="1" dirty="0" smtClean="0"/>
              <a:t>Аналогия в семейном бюджете</a:t>
            </a:r>
          </a:p>
          <a:p>
            <a:pPr marL="342900" indent="-342900">
              <a:spcBef>
                <a:spcPct val="20000"/>
              </a:spcBef>
            </a:pPr>
            <a:endParaRPr lang="ru-RU" sz="2100" b="1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2916238" y="1052513"/>
            <a:ext cx="2736850" cy="430212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FFFFA9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1400" b="1"/>
              <a:t> Безвозмездные поступления</a:t>
            </a:r>
            <a:r>
              <a:rPr lang="ru-RU" b="1"/>
              <a:t> </a:t>
            </a:r>
          </a:p>
        </p:txBody>
      </p:sp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3635375" y="2997200"/>
            <a:ext cx="5080000" cy="3503613"/>
          </a:xfrm>
          <a:prstGeom prst="rect">
            <a:avLst/>
          </a:prstGeom>
          <a:solidFill>
            <a:srgbClr val="CCFFFF">
              <a:alpha val="5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eaLnBrk="1" hangingPunct="1"/>
            <a:r>
              <a:rPr lang="ru-RU" b="1" dirty="0"/>
              <a:t>    Доходы бюджета города -  2015 г.</a:t>
            </a:r>
          </a:p>
          <a:p>
            <a:pPr eaLnBrk="1" hangingPunct="1"/>
            <a:r>
              <a:rPr lang="ru-RU" sz="1600" b="1" dirty="0"/>
              <a:t>                     5 </a:t>
            </a:r>
            <a:r>
              <a:rPr lang="ru-RU" sz="1600" b="1" dirty="0" smtClean="0"/>
              <a:t>273,4 </a:t>
            </a:r>
            <a:r>
              <a:rPr lang="ru-RU" sz="1600" b="1" dirty="0"/>
              <a:t>млн. руб., в т.ч.</a:t>
            </a:r>
          </a:p>
          <a:p>
            <a:pPr eaLnBrk="1" hangingPunct="1"/>
            <a:r>
              <a:rPr lang="ru-RU" sz="1200" b="1" dirty="0" smtClean="0"/>
              <a:t>Налоговые и неналоговые доходы бюджета – 2 106,7 млн. руб.</a:t>
            </a:r>
          </a:p>
          <a:p>
            <a:pPr eaLnBrk="1" hangingPunct="1"/>
            <a:r>
              <a:rPr lang="ru-RU" sz="1200" b="1" dirty="0" smtClean="0"/>
              <a:t>Безвозмездные </a:t>
            </a:r>
            <a:r>
              <a:rPr lang="ru-RU" sz="1200" b="1" dirty="0"/>
              <a:t>поступления –  3 </a:t>
            </a:r>
            <a:r>
              <a:rPr lang="ru-RU" sz="1200" b="1" dirty="0" smtClean="0"/>
              <a:t>166,7 </a:t>
            </a:r>
            <a:r>
              <a:rPr lang="ru-RU" sz="1200" b="1" dirty="0"/>
              <a:t>млн. руб.</a:t>
            </a:r>
            <a:endParaRPr lang="ru-RU" sz="1600" b="1" dirty="0">
              <a:sym typeface="Symbol" pitchFamily="18" charset="2"/>
            </a:endParaRPr>
          </a:p>
          <a:p>
            <a:pPr eaLnBrk="1" hangingPunct="1"/>
            <a:endParaRPr lang="ru-RU" sz="1200" dirty="0"/>
          </a:p>
          <a:p>
            <a:pPr eaLnBrk="1" hangingPunct="1"/>
            <a:r>
              <a:rPr lang="ru-RU" sz="1600" b="1" dirty="0"/>
              <a:t>Источники финансирования</a:t>
            </a:r>
          </a:p>
          <a:p>
            <a:pPr eaLnBrk="1" hangingPunct="1"/>
            <a:r>
              <a:rPr lang="ru-RU" sz="1600" b="1" dirty="0"/>
              <a:t>дефицита бюджета города</a:t>
            </a:r>
            <a:r>
              <a:rPr lang="ru-RU" sz="1400" b="1" dirty="0"/>
              <a:t>   </a:t>
            </a:r>
            <a:r>
              <a:rPr lang="ru-RU" sz="1400" b="1" dirty="0" smtClean="0"/>
              <a:t>227,9  </a:t>
            </a:r>
            <a:r>
              <a:rPr lang="ru-RU" sz="1600" b="1" dirty="0"/>
              <a:t>млн. руб.</a:t>
            </a:r>
            <a:endParaRPr lang="en-US" sz="1600" b="1" dirty="0"/>
          </a:p>
          <a:p>
            <a:pPr eaLnBrk="1" hangingPunct="1"/>
            <a:endParaRPr lang="en-US" sz="1600" b="1" dirty="0">
              <a:sym typeface="Symbol" pitchFamily="18" charset="2"/>
            </a:endParaRPr>
          </a:p>
          <a:p>
            <a:pPr eaLnBrk="1" hangingPunct="1"/>
            <a:endParaRPr lang="en-US" sz="1600" b="1" dirty="0">
              <a:sym typeface="Symbol" pitchFamily="18" charset="2"/>
            </a:endParaRPr>
          </a:p>
          <a:p>
            <a:pPr eaLnBrk="1" hangingPunct="1"/>
            <a:r>
              <a:rPr lang="en-US" sz="1600" b="1" dirty="0">
                <a:sym typeface="Symbol" pitchFamily="18" charset="2"/>
              </a:rPr>
              <a:t>      </a:t>
            </a:r>
            <a:r>
              <a:rPr lang="ru-RU" b="1" dirty="0"/>
              <a:t> </a:t>
            </a:r>
          </a:p>
          <a:p>
            <a:pPr eaLnBrk="1" hangingPunct="1"/>
            <a:r>
              <a:rPr lang="ru-RU" b="1" dirty="0"/>
              <a:t>    Расходы бюджета города -  2015 г.</a:t>
            </a:r>
          </a:p>
          <a:p>
            <a:pPr eaLnBrk="1" hangingPunct="1"/>
            <a:r>
              <a:rPr lang="ru-RU" sz="1600" b="1" dirty="0"/>
              <a:t>                    5 </a:t>
            </a:r>
            <a:r>
              <a:rPr lang="ru-RU" sz="1600" b="1" dirty="0" smtClean="0"/>
              <a:t>501,3 </a:t>
            </a:r>
            <a:r>
              <a:rPr lang="ru-RU" sz="1600" b="1" dirty="0"/>
              <a:t>млн. руб.</a:t>
            </a:r>
          </a:p>
          <a:p>
            <a:pPr eaLnBrk="1" hangingPunct="1"/>
            <a:endParaRPr lang="ru-RU" sz="1600" b="1" dirty="0"/>
          </a:p>
        </p:txBody>
      </p:sp>
      <p:sp>
        <p:nvSpPr>
          <p:cNvPr id="8196" name="Rectangle 8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4175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1600" b="1" smtClean="0">
                <a:solidFill>
                  <a:schemeClr val="tx1"/>
                </a:solidFill>
              </a:rPr>
              <a:t>Расчеты по взаимоотношениям областного бюджета </a:t>
            </a:r>
            <a:br>
              <a:rPr lang="ru-RU" sz="1600" b="1" smtClean="0">
                <a:solidFill>
                  <a:schemeClr val="tx1"/>
                </a:solidFill>
              </a:rPr>
            </a:br>
            <a:r>
              <a:rPr lang="ru-RU" sz="1600" b="1" smtClean="0">
                <a:solidFill>
                  <a:schemeClr val="tx1"/>
                </a:solidFill>
              </a:rPr>
              <a:t>и бюджета г. Таганрога в 20</a:t>
            </a:r>
            <a:r>
              <a:rPr lang="en-US" sz="1600" b="1" smtClean="0">
                <a:solidFill>
                  <a:schemeClr val="tx1"/>
                </a:solidFill>
              </a:rPr>
              <a:t>1</a:t>
            </a:r>
            <a:r>
              <a:rPr lang="ru-RU" sz="1600" b="1" smtClean="0">
                <a:solidFill>
                  <a:schemeClr val="tx1"/>
                </a:solidFill>
              </a:rPr>
              <a:t>5 году и на плановый период 2016-2017 годы </a:t>
            </a:r>
          </a:p>
        </p:txBody>
      </p:sp>
      <p:sp>
        <p:nvSpPr>
          <p:cNvPr id="8197" name="Rectangle 10"/>
          <p:cNvSpPr>
            <a:spLocks noChangeArrowheads="1"/>
          </p:cNvSpPr>
          <p:nvPr/>
        </p:nvSpPr>
        <p:spPr bwMode="auto">
          <a:xfrm>
            <a:off x="2843213" y="476250"/>
            <a:ext cx="2844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ru-RU" sz="1400" b="1">
                <a:latin typeface="Times New Roman" pitchFamily="18" charset="0"/>
              </a:rPr>
              <a:t>     ОБЛАСТНОЙ БЮДЖЕТ</a:t>
            </a:r>
          </a:p>
        </p:txBody>
      </p:sp>
      <p:sp>
        <p:nvSpPr>
          <p:cNvPr id="8198" name="Rectangle 12"/>
          <p:cNvSpPr>
            <a:spLocks noChangeArrowheads="1"/>
          </p:cNvSpPr>
          <p:nvPr/>
        </p:nvSpPr>
        <p:spPr bwMode="auto">
          <a:xfrm>
            <a:off x="4500563" y="1700213"/>
            <a:ext cx="2428875" cy="10795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FFFFA9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ru-RU" sz="1200" b="1"/>
              <a:t>Субвенции</a:t>
            </a:r>
          </a:p>
          <a:p>
            <a:pPr eaLnBrk="1" hangingPunct="1"/>
            <a:r>
              <a:rPr lang="ru-RU" sz="1200"/>
              <a:t>(переданные полномочия)</a:t>
            </a:r>
          </a:p>
          <a:p>
            <a:pPr eaLnBrk="1" hangingPunct="1"/>
            <a:r>
              <a:rPr lang="ru-RU" sz="1200"/>
              <a:t>2014 г. – 2 738,8 млн. руб.</a:t>
            </a:r>
          </a:p>
          <a:p>
            <a:pPr eaLnBrk="1" hangingPunct="1"/>
            <a:r>
              <a:rPr lang="ru-RU" sz="1200"/>
              <a:t>2015 г. – 2 753,6 млн. руб.</a:t>
            </a:r>
          </a:p>
          <a:p>
            <a:pPr eaLnBrk="1" hangingPunct="1"/>
            <a:r>
              <a:rPr lang="ru-RU" sz="1200"/>
              <a:t>2016 г. – 2 892,0 млн. руб.</a:t>
            </a:r>
          </a:p>
          <a:p>
            <a:pPr eaLnBrk="1" hangingPunct="1"/>
            <a:r>
              <a:rPr lang="ru-RU" sz="1200"/>
              <a:t>2017 г. – 3 075,8 млн. руб.</a:t>
            </a:r>
          </a:p>
        </p:txBody>
      </p:sp>
      <p:sp>
        <p:nvSpPr>
          <p:cNvPr id="8199" name="Line 16"/>
          <p:cNvSpPr>
            <a:spLocks noChangeShapeType="1"/>
          </p:cNvSpPr>
          <p:nvPr/>
        </p:nvSpPr>
        <p:spPr bwMode="auto">
          <a:xfrm flipH="1">
            <a:off x="3348038" y="908050"/>
            <a:ext cx="0" cy="2889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0" name="Line 41"/>
          <p:cNvSpPr>
            <a:spLocks noChangeShapeType="1"/>
          </p:cNvSpPr>
          <p:nvPr/>
        </p:nvSpPr>
        <p:spPr bwMode="auto">
          <a:xfrm>
            <a:off x="5580063" y="141287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1" name="Line 45"/>
          <p:cNvSpPr>
            <a:spLocks noChangeShapeType="1"/>
          </p:cNvSpPr>
          <p:nvPr/>
        </p:nvSpPr>
        <p:spPr bwMode="auto">
          <a:xfrm flipH="1">
            <a:off x="1258888" y="1125538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2" name="Line 48"/>
          <p:cNvSpPr>
            <a:spLocks noChangeShapeType="1"/>
          </p:cNvSpPr>
          <p:nvPr/>
        </p:nvSpPr>
        <p:spPr bwMode="auto">
          <a:xfrm>
            <a:off x="1258888" y="1125538"/>
            <a:ext cx="0" cy="194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3" name="Rectangle 54"/>
          <p:cNvSpPr>
            <a:spLocks noChangeArrowheads="1"/>
          </p:cNvSpPr>
          <p:nvPr/>
        </p:nvSpPr>
        <p:spPr bwMode="auto">
          <a:xfrm>
            <a:off x="1571625" y="1714500"/>
            <a:ext cx="2571750" cy="1071563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FFFFA9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ru-RU" sz="1200" b="1"/>
              <a:t>Субсидии</a:t>
            </a:r>
          </a:p>
          <a:p>
            <a:pPr eaLnBrk="1" hangingPunct="1"/>
            <a:r>
              <a:rPr lang="ru-RU" sz="1200"/>
              <a:t>2014 г. – 708,4 млн. руб.</a:t>
            </a:r>
          </a:p>
          <a:p>
            <a:pPr eaLnBrk="1" hangingPunct="1"/>
            <a:r>
              <a:rPr lang="ru-RU" sz="1200"/>
              <a:t>2015 г. – 406,2 млн. руб.</a:t>
            </a:r>
          </a:p>
          <a:p>
            <a:pPr eaLnBrk="1" hangingPunct="1"/>
            <a:r>
              <a:rPr lang="ru-RU" sz="1200"/>
              <a:t>2016 г. – 56,8 млн. руб.</a:t>
            </a:r>
          </a:p>
          <a:p>
            <a:pPr eaLnBrk="1" hangingPunct="1"/>
            <a:r>
              <a:rPr lang="ru-RU" sz="1200"/>
              <a:t>2017 г. – 181,3 млн.руб.</a:t>
            </a:r>
          </a:p>
        </p:txBody>
      </p:sp>
      <p:sp>
        <p:nvSpPr>
          <p:cNvPr id="8204" name="Line 61"/>
          <p:cNvSpPr>
            <a:spLocks noChangeShapeType="1"/>
          </p:cNvSpPr>
          <p:nvPr/>
        </p:nvSpPr>
        <p:spPr bwMode="auto">
          <a:xfrm>
            <a:off x="6786563" y="2357438"/>
            <a:ext cx="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5" name="Line 62"/>
          <p:cNvSpPr>
            <a:spLocks noChangeShapeType="1"/>
          </p:cNvSpPr>
          <p:nvPr/>
        </p:nvSpPr>
        <p:spPr bwMode="auto">
          <a:xfrm>
            <a:off x="1258888" y="2636838"/>
            <a:ext cx="0" cy="539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6" name="Rectangle 65"/>
          <p:cNvSpPr>
            <a:spLocks noChangeArrowheads="1"/>
          </p:cNvSpPr>
          <p:nvPr/>
        </p:nvSpPr>
        <p:spPr bwMode="auto">
          <a:xfrm>
            <a:off x="373063" y="3195638"/>
            <a:ext cx="2498725" cy="1500187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FFFFA9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ru-RU" sz="1200" b="1"/>
              <a:t>Межбюджетные трансферты</a:t>
            </a:r>
          </a:p>
          <a:p>
            <a:pPr eaLnBrk="1" hangingPunct="1"/>
            <a:r>
              <a:rPr lang="ru-RU" sz="1200"/>
              <a:t>2014г.– 5,1 млн. руб.</a:t>
            </a:r>
          </a:p>
          <a:p>
            <a:pPr eaLnBrk="1" hangingPunct="1"/>
            <a:r>
              <a:rPr lang="ru-RU" sz="1200"/>
              <a:t>2015г.– 6,8 млн. руб.</a:t>
            </a:r>
          </a:p>
          <a:p>
            <a:pPr eaLnBrk="1" hangingPunct="1"/>
            <a:r>
              <a:rPr lang="ru-RU" sz="1200"/>
              <a:t>2016 г.–5,0 млн. руб.</a:t>
            </a:r>
          </a:p>
          <a:p>
            <a:pPr eaLnBrk="1" hangingPunct="1"/>
            <a:r>
              <a:rPr lang="ru-RU" sz="1200"/>
              <a:t>2017 г.– 5,0 млн.руб.</a:t>
            </a:r>
          </a:p>
        </p:txBody>
      </p:sp>
      <p:sp>
        <p:nvSpPr>
          <p:cNvPr id="8207" name="Line 66"/>
          <p:cNvSpPr>
            <a:spLocks noChangeShapeType="1"/>
          </p:cNvSpPr>
          <p:nvPr/>
        </p:nvSpPr>
        <p:spPr bwMode="auto">
          <a:xfrm>
            <a:off x="4071938" y="2357438"/>
            <a:ext cx="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8" name="Line 67"/>
          <p:cNvSpPr>
            <a:spLocks noChangeShapeType="1"/>
          </p:cNvSpPr>
          <p:nvPr/>
        </p:nvSpPr>
        <p:spPr bwMode="auto">
          <a:xfrm>
            <a:off x="2887663" y="3286125"/>
            <a:ext cx="755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9" name="Line 68"/>
          <p:cNvSpPr>
            <a:spLocks noChangeShapeType="1"/>
          </p:cNvSpPr>
          <p:nvPr/>
        </p:nvSpPr>
        <p:spPr bwMode="auto">
          <a:xfrm>
            <a:off x="3643313" y="4929188"/>
            <a:ext cx="5072062" cy="46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10" name="Text Box 69"/>
          <p:cNvSpPr txBox="1">
            <a:spLocks noChangeArrowheads="1"/>
          </p:cNvSpPr>
          <p:nvPr/>
        </p:nvSpPr>
        <p:spPr bwMode="auto">
          <a:xfrm>
            <a:off x="8832850" y="64912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/>
          </a:p>
        </p:txBody>
      </p:sp>
      <p:sp>
        <p:nvSpPr>
          <p:cNvPr id="8211" name="Line 71"/>
          <p:cNvSpPr>
            <a:spLocks noChangeShapeType="1"/>
          </p:cNvSpPr>
          <p:nvPr/>
        </p:nvSpPr>
        <p:spPr bwMode="auto">
          <a:xfrm>
            <a:off x="2987675" y="141287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P1150534.JPG"/>
          <p:cNvPicPr>
            <a:picLocks noChangeAspect="1"/>
          </p:cNvPicPr>
          <p:nvPr/>
        </p:nvPicPr>
        <p:blipFill>
          <a:blip r:embed="rId2" cstate="screen">
            <a:lum brigh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КОНТАК</a:t>
            </a:r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НАЯ  ИНФОРМАЦИЯ</a:t>
            </a:r>
            <a:endParaRPr lang="ru-RU" sz="20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09600" y="1142984"/>
            <a:ext cx="8229600" cy="368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Финансовое управление г.Таганрога: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85786" y="1857364"/>
            <a:ext cx="4500594" cy="368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347900,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г.Таганрог, пер. А. Глушко,26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85786" y="2225644"/>
            <a:ext cx="8215370" cy="368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Контактный телефон: (8634) 61-35-78, факс: (8634)38-38-07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85786" y="2582834"/>
            <a:ext cx="8215370" cy="368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Адрес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электронной почты: </a:t>
            </a:r>
            <a:r>
              <a:rPr lang="en-US" sz="2000" b="1" dirty="0" smtClean="0">
                <a:solidFill>
                  <a:srgbClr val="8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fintagan@pbox.ttn.ru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85786" y="2940024"/>
            <a:ext cx="8215370" cy="368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lvl="0">
              <a:spcBef>
                <a:spcPct val="0"/>
              </a:spcBef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Официальный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сайт управления: </a:t>
            </a:r>
            <a:r>
              <a:rPr lang="en-US" sz="2000" b="1" dirty="0" smtClean="0">
                <a:solidFill>
                  <a:srgbClr val="8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http://fintagan.ru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71472" y="3967234"/>
            <a:ext cx="8215370" cy="368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lvl="0">
              <a:spcBef>
                <a:spcPct val="0"/>
              </a:spcBef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785786" y="3297214"/>
            <a:ext cx="8215370" cy="368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lvl="0">
              <a:spcBef>
                <a:spcPct val="0"/>
              </a:spcBef>
            </a:pPr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График работы управления: понедельник-пятница с 9-00 до 18-00,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785786" y="3594056"/>
            <a:ext cx="8215370" cy="368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lvl="0">
              <a:spcBef>
                <a:spcPct val="0"/>
              </a:spcBef>
            </a:pPr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перерыв с 13-00 до 14-00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85818" y="3940156"/>
            <a:ext cx="8215370" cy="368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lvl="0">
              <a:spcBef>
                <a:spcPct val="0"/>
              </a:spcBef>
            </a:pPr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Начальник управления: Лях Татьяна Ивановна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6708" y="141669"/>
            <a:ext cx="8413124" cy="1030309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ПРОЗРАЧНОСТИ (ОТКРЫТОСТИ) БЮДЖЕТНОЙ СИСТЕМЫ РОССИЙСКОЙ ФЕДЕРАЦИИ ОЗНАЧАЕТ: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6707" y="1416676"/>
            <a:ext cx="8413124" cy="4378817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pPr marL="342900" lvl="0" indent="-342900" algn="l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Обязательное опубликование в средствах массовой информации утвержденных бюджетов и отчетов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их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Обязательная открытость для общества и средств массовой информации проектов бюджетов, обеспечение доступа к информации на едином портале бюджетной системы Российской Федерации в сети «Интернет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Стабильность и преемственность бюджетной классификации Российской Федерации, а также обеспечение сопоставимости показателей бюджета отчетного, текущего и очередного финансового года.</a:t>
            </a:r>
          </a:p>
          <a:p>
            <a:pPr algn="l"/>
            <a:endParaRPr lang="ru-RU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 Российской Федерации, статья 36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8944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screen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8715436" cy="71438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такое бюджет? Какие бывают бюджеты?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071538" y="1214422"/>
            <a:ext cx="7072362" cy="857256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Бюджет-это план доходов и расходов на определенный период</a:t>
            </a: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142844" y="2285992"/>
            <a:ext cx="2643206" cy="357190"/>
          </a:xfrm>
          <a:prstGeom prst="wedgeRectCallout">
            <a:avLst>
              <a:gd name="adj1" fmla="val 56648"/>
              <a:gd name="adj2" fmla="val -11434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err="1" smtClean="0"/>
              <a:t>Бюдже́т</a:t>
            </a:r>
            <a:r>
              <a:rPr lang="ru-RU" sz="1200" dirty="0" smtClean="0"/>
              <a:t> (от </a:t>
            </a:r>
            <a:r>
              <a:rPr lang="ru-RU" sz="1200" dirty="0" err="1" smtClean="0"/>
              <a:t>старонормандского</a:t>
            </a:r>
            <a:r>
              <a:rPr lang="ru-RU" sz="1200" dirty="0" smtClean="0"/>
              <a:t> </a:t>
            </a:r>
            <a:r>
              <a:rPr lang="ru-RU" sz="1200" i="1" dirty="0" err="1" smtClean="0"/>
              <a:t>bougette</a:t>
            </a:r>
            <a:r>
              <a:rPr lang="ru-RU" sz="1200" dirty="0" smtClean="0"/>
              <a:t> — кошелёк, сумка</a:t>
            </a:r>
            <a:endParaRPr lang="ru-RU" sz="12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42976" y="3417384"/>
            <a:ext cx="1929600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БЮДЖЕТЫ СЕМЕЙ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57950" y="3429000"/>
            <a:ext cx="1928826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БЮДЖЕТЫ ОРГАНИЗАЦИЙ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571868" y="4714884"/>
            <a:ext cx="2286016" cy="1857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СУБЪЕКТОВ</a:t>
            </a:r>
          </a:p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РОССИЙСКОЙ</a:t>
            </a:r>
            <a:br>
              <a:rPr lang="ru-RU" sz="1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ФЕДЕРАЦИИ – 83</a:t>
            </a:r>
          </a:p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(региональные бюджеты, бюджеты территориальных фондов обязательного медицинского страхования)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286512" y="4714884"/>
            <a:ext cx="2286016" cy="1857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МУНИЦИПАЛЬНЫХ ОБРАЗОВАНИЙ – 22 955</a:t>
            </a:r>
          </a:p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(местные бюджеты)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85786" y="4714884"/>
            <a:ext cx="2286016" cy="1857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РОССИЙСКОЙ ФЕДЕРАЦИИ</a:t>
            </a:r>
          </a:p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(федеральный бюджет, бюджеты государственных внебюджетных фондов)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4572000" y="3071810"/>
            <a:ext cx="285752" cy="357190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4572000" y="4357694"/>
            <a:ext cx="285752" cy="357190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 rot="17388104">
            <a:off x="6331424" y="2102879"/>
            <a:ext cx="284400" cy="1813895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 rot="4211896" flipH="1">
            <a:off x="2902402" y="2081017"/>
            <a:ext cx="284400" cy="1813895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57620" y="2143116"/>
            <a:ext cx="1785950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ВИДЫ БЮДЖЕТОВ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Стрелка вниз 37"/>
          <p:cNvSpPr/>
          <p:nvPr/>
        </p:nvSpPr>
        <p:spPr>
          <a:xfrm rot="17388104">
            <a:off x="5984556" y="3921244"/>
            <a:ext cx="284400" cy="1076560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Стрелка вниз 38"/>
          <p:cNvSpPr/>
          <p:nvPr/>
        </p:nvSpPr>
        <p:spPr>
          <a:xfrm rot="4211896" flipH="1">
            <a:off x="3115977" y="3939181"/>
            <a:ext cx="284400" cy="1056186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643306" y="3429000"/>
            <a:ext cx="2143140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БЮДЖЕТЫ ПУБЛИЧНО-ПРАВОВЫХ ОБРАЗОВАНИЙ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42851"/>
            <a:ext cx="8715436" cy="1071571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Бюджетный процесс – ежегодное формирование и исполнение бюджета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642910" y="1785926"/>
          <a:ext cx="7786742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ая выноска 5"/>
          <p:cNvSpPr/>
          <p:nvPr/>
        </p:nvSpPr>
        <p:spPr>
          <a:xfrm>
            <a:off x="214282" y="2643182"/>
            <a:ext cx="1571636" cy="714380"/>
          </a:xfrm>
          <a:prstGeom prst="wedgeRectCallout">
            <a:avLst>
              <a:gd name="adj1" fmla="val 26270"/>
              <a:gd name="adj2" fmla="val 74829"/>
            </a:avLst>
          </a:prstGeom>
          <a:ln>
            <a:solidFill>
              <a:srgbClr val="00808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Органы исполнительной власти</a:t>
            </a: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142844" y="5715016"/>
            <a:ext cx="1724036" cy="714380"/>
          </a:xfrm>
          <a:prstGeom prst="wedgeRectCallout">
            <a:avLst>
              <a:gd name="adj1" fmla="val 78614"/>
              <a:gd name="adj2" fmla="val -99824"/>
            </a:avLst>
          </a:prstGeom>
          <a:ln>
            <a:solidFill>
              <a:srgbClr val="00808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Законодательные, представительные органы власти</a:t>
            </a: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204758" y="1571612"/>
            <a:ext cx="1724036" cy="714380"/>
          </a:xfrm>
          <a:prstGeom prst="wedgeRectCallout">
            <a:avLst>
              <a:gd name="adj1" fmla="val 76135"/>
              <a:gd name="adj2" fmla="val 64062"/>
            </a:avLst>
          </a:prstGeom>
          <a:ln>
            <a:solidFill>
              <a:srgbClr val="00808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Законодательные, представительные органы власти</a:t>
            </a: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7205682" y="1571612"/>
            <a:ext cx="1724036" cy="714380"/>
          </a:xfrm>
          <a:prstGeom prst="wedgeRectCallout">
            <a:avLst>
              <a:gd name="adj1" fmla="val -64143"/>
              <a:gd name="adj2" fmla="val 73632"/>
            </a:avLst>
          </a:prstGeom>
          <a:ln>
            <a:solidFill>
              <a:srgbClr val="00808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Законодательные, представительные органы власти</a:t>
            </a: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7358082" y="5715016"/>
            <a:ext cx="1571636" cy="714380"/>
          </a:xfrm>
          <a:prstGeom prst="wedgeRectCallout">
            <a:avLst>
              <a:gd name="adj1" fmla="val -80849"/>
              <a:gd name="adj2" fmla="val 661"/>
            </a:avLst>
          </a:prstGeom>
          <a:ln>
            <a:solidFill>
              <a:srgbClr val="00808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Органы исполнительной власти</a:t>
            </a: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4500562" y="3643314"/>
            <a:ext cx="1857388" cy="1143008"/>
          </a:xfrm>
          <a:prstGeom prst="wedgeRectCallout">
            <a:avLst>
              <a:gd name="adj1" fmla="val 64082"/>
              <a:gd name="adj2" fmla="val -4872"/>
            </a:avLst>
          </a:prstGeom>
          <a:ln>
            <a:solidFill>
              <a:srgbClr val="00808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Органы исполнительной власти, местная администрация, финансовые органы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СОСТАВЛЕНИЕ ПРОЕКТА БЮДЖЕТА МУНИЦИПАЛЬНОГО ОБРАЗОВАНИЯ «ГОРОД ТАГАНРОГ» ОСНОВЫВАЕТСЯ НА: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571472" y="1397000"/>
          <a:ext cx="8001056" cy="4603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609600" y="6000768"/>
            <a:ext cx="8229600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ПРОЕКТ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БЮДЖЕТА МУНИЦИПАЛЬНОГО ОБРАЗОВАНИЯ «ГОРОД ТАГАНРОГ» НА 2015 ГОД И ПЛАНОВЫЙ ПЕРИОД 2016 И 2017 ГОДОВ СФОРМИРОВАН В ПРОГРАММНОМ ФОРМАТЕ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  <a:ln w="0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ЭТАПЫ ФОРМИРОВАНИЯ БЮДЖЕТА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«ГОРОД ТАГАНРОГ»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Схема 14"/>
          <p:cNvGraphicFramePr/>
          <p:nvPr/>
        </p:nvGraphicFramePr>
        <p:xfrm>
          <a:off x="500034" y="1397000"/>
          <a:ext cx="8143932" cy="5246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571472" y="714356"/>
            <a:ext cx="8229600" cy="571504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</a:ln>
          <a:effectLst/>
        </p:spPr>
        <p:style>
          <a:lnRef idx="1">
            <a:schemeClr val="accent6"/>
          </a:lnRef>
          <a:fillRef idx="1003">
            <a:schemeClr val="dk2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– РАСХОДЫ = ДЕФИЦИТ (ПРОФИЦИТ)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6775" y="1214422"/>
            <a:ext cx="4467225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571504"/>
          </a:xfrm>
          <a:noFill/>
          <a:ln>
            <a:solidFill>
              <a:schemeClr val="bg1"/>
            </a:solidFill>
          </a:ln>
          <a:effectLst/>
        </p:spPr>
        <p:style>
          <a:lnRef idx="1">
            <a:schemeClr val="accent6"/>
          </a:lnRef>
          <a:fillRef idx="1003">
            <a:schemeClr val="dk2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бюджетов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44" y="1142984"/>
            <a:ext cx="460057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Блок-схема: объединение 22"/>
          <p:cNvSpPr/>
          <p:nvPr/>
        </p:nvSpPr>
        <p:spPr>
          <a:xfrm>
            <a:off x="285720" y="4643446"/>
            <a:ext cx="4357718" cy="1071570"/>
          </a:xfrm>
          <a:prstGeom prst="flowChartMerg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Дефицит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расходы </a:t>
            </a:r>
            <a:r>
              <a:rPr lang="en-US" dirty="0" smtClean="0">
                <a:solidFill>
                  <a:srgbClr val="FF0000"/>
                </a:solidFill>
              </a:rPr>
              <a:t>&gt;</a:t>
            </a:r>
            <a:r>
              <a:rPr lang="ru-RU" dirty="0" smtClean="0">
                <a:solidFill>
                  <a:srgbClr val="FF0000"/>
                </a:solidFill>
              </a:rPr>
              <a:t> доходов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6" name="Блок-схема: объединение 25"/>
          <p:cNvSpPr/>
          <p:nvPr/>
        </p:nvSpPr>
        <p:spPr>
          <a:xfrm>
            <a:off x="4786282" y="4643446"/>
            <a:ext cx="4357718" cy="1143008"/>
          </a:xfrm>
          <a:prstGeom prst="flowChartMerg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</a:rPr>
              <a:t>Профицит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доходы </a:t>
            </a:r>
            <a:r>
              <a:rPr lang="en-US" dirty="0" smtClean="0">
                <a:solidFill>
                  <a:srgbClr val="FF0000"/>
                </a:solidFill>
              </a:rPr>
              <a:t>&gt; </a:t>
            </a:r>
            <a:r>
              <a:rPr lang="ru-RU" dirty="0" smtClean="0">
                <a:solidFill>
                  <a:srgbClr val="FF0000"/>
                </a:solidFill>
              </a:rPr>
              <a:t>расходов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5720" y="5500702"/>
            <a:ext cx="4357718" cy="12144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 превышении расходов над доходами принимается решение об источниках покрытия дефицита, например использовать имеющиеся накопления, остатки или взять в долг</a:t>
            </a:r>
            <a:endParaRPr lang="ru-RU" sz="15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000628" y="5500702"/>
            <a:ext cx="4000528" cy="12144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 превышении доходов над расходами принимается решение, как их использовать (например, накапливать резервы, остатки, погашать долг)</a:t>
            </a:r>
            <a:endParaRPr lang="ru-RU" sz="15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857224" y="3571876"/>
            <a:ext cx="1143040" cy="285752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</a:ln>
          <a:effectLst/>
        </p:spPr>
        <p:style>
          <a:lnRef idx="1">
            <a:schemeClr val="accent6"/>
          </a:lnRef>
          <a:fillRef idx="1003">
            <a:schemeClr val="dk2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5786446" y="4143380"/>
            <a:ext cx="1143040" cy="285752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</a:ln>
          <a:effectLst/>
        </p:spPr>
        <p:style>
          <a:lnRef idx="1">
            <a:schemeClr val="accent6"/>
          </a:lnRef>
          <a:fillRef idx="1003">
            <a:schemeClr val="dk2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6"/>
          </a:lnRef>
          <a:fillRef idx="1003">
            <a:schemeClr val="dk2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ДЕФИЦИТ И ПРОФИЦИТ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596" y="1571612"/>
            <a:ext cx="3500462" cy="92869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1003">
            <a:schemeClr val="dk2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ДЕФИЦИТ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8596" y="2500306"/>
            <a:ext cx="3500462" cy="178595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1003">
            <a:schemeClr val="dk2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14942" y="2500306"/>
            <a:ext cx="3429024" cy="178595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1003">
            <a:schemeClr val="dk2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14942" y="1571612"/>
            <a:ext cx="3429024" cy="92869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1003">
            <a:schemeClr val="dk2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ПРОФИЦИТ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знак завершения 8"/>
          <p:cNvSpPr/>
          <p:nvPr/>
        </p:nvSpPr>
        <p:spPr>
          <a:xfrm>
            <a:off x="500034" y="2643182"/>
            <a:ext cx="2786082" cy="642942"/>
          </a:xfrm>
          <a:prstGeom prst="flowChartTerminator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Накопленные резервы</a:t>
            </a:r>
            <a:endParaRPr lang="ru-RU" dirty="0"/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571472" y="3429000"/>
            <a:ext cx="2786082" cy="642942"/>
          </a:xfrm>
          <a:prstGeom prst="flowChartTerminator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Муниципальный долг</a:t>
            </a:r>
            <a:endParaRPr lang="ru-RU" dirty="0"/>
          </a:p>
        </p:txBody>
      </p:sp>
      <p:sp>
        <p:nvSpPr>
          <p:cNvPr id="11" name="Блок-схема: знак завершения 10"/>
          <p:cNvSpPr/>
          <p:nvPr/>
        </p:nvSpPr>
        <p:spPr>
          <a:xfrm>
            <a:off x="5286380" y="2643182"/>
            <a:ext cx="2714644" cy="642942"/>
          </a:xfrm>
          <a:prstGeom prst="flowChartTerminator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Накопленные резервы</a:t>
            </a:r>
            <a:endParaRPr lang="ru-RU" dirty="0"/>
          </a:p>
        </p:txBody>
      </p:sp>
      <p:sp>
        <p:nvSpPr>
          <p:cNvPr id="12" name="Блок-схема: знак завершения 11"/>
          <p:cNvSpPr/>
          <p:nvPr/>
        </p:nvSpPr>
        <p:spPr>
          <a:xfrm>
            <a:off x="5286380" y="3429000"/>
            <a:ext cx="2786082" cy="642942"/>
          </a:xfrm>
          <a:prstGeom prst="flowChartTerminator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/>
              <a:t>Муниципальный долг</a:t>
            </a:r>
            <a:endParaRPr lang="ru-RU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3428992" y="2786058"/>
            <a:ext cx="357190" cy="42862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flipV="1">
            <a:off x="3428992" y="3571876"/>
            <a:ext cx="357190" cy="4284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8143900" y="2714620"/>
            <a:ext cx="357190" cy="42862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flipV="1">
            <a:off x="8143900" y="3500438"/>
            <a:ext cx="357190" cy="4284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00034" y="5143512"/>
            <a:ext cx="3429024" cy="12144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 дефицитном бюджете растет долг и (или) снижаются остатки средств (накопления)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214942" y="5143512"/>
            <a:ext cx="3429024" cy="12144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 профицитном бюджете снижается долг и (или) растут остатки средств (накопления)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1179</TotalTime>
  <Words>2743</Words>
  <Application>Microsoft Office PowerPoint</Application>
  <PresentationFormat>Экран (4:3)</PresentationFormat>
  <Paragraphs>681</Paragraphs>
  <Slides>28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Тема Office</vt:lpstr>
      <vt:lpstr>Worksheet</vt:lpstr>
      <vt:lpstr>Лист Microsoft Office Excel 97-2003</vt:lpstr>
      <vt:lpstr>Администрация города Таганрога</vt:lpstr>
      <vt:lpstr>ЧТО ТАКОЕ «БЮДЖЕТ ДЛЯ ГРАЖДАН»?</vt:lpstr>
      <vt:lpstr>ПРИНЦИП ПРОЗРАЧНОСТИ (ОТКРЫТОСТИ) БЮДЖЕТНОЙ СИСТЕМЫ РОССИЙСКОЙ ФЕДЕРАЦИИ ОЗНАЧАЕТ:</vt:lpstr>
      <vt:lpstr>Что такое бюджет? Какие бывают бюджеты?</vt:lpstr>
      <vt:lpstr>Бюджетный процесс – ежегодное формирование и исполнение бюджета</vt:lpstr>
      <vt:lpstr>СОСТАВЛЕНИЕ ПРОЕКТА БЮДЖЕТА МУНИЦИПАЛЬНОГО ОБРАЗОВАНИЯ «ГОРОД ТАГАНРОГ» ОСНОВЫВАЕТСЯ НА:</vt:lpstr>
      <vt:lpstr>ОСНОВНЫЕ ЭТАПЫ ФОРМИРОВАНИЯ БЮДЖЕТА МУНИЦИПАЛЬНОГО ОБРАЗОВАНИЯ  «ГОРОД ТАГАНРОГ»</vt:lpstr>
      <vt:lpstr>Основные характеристики бюджетов</vt:lpstr>
      <vt:lpstr>ДЕФИЦИТ И ПРОФИЦИТ</vt:lpstr>
      <vt:lpstr>Основные параметры проекта  бюджета города Таганрога на 2015 год</vt:lpstr>
      <vt:lpstr>Слайд 11</vt:lpstr>
      <vt:lpstr>КУДА ЗАЧИСЛЯЮТСЯ НАЛОГИ, НЕПОСРЕДСТВЕННО УПЛАЧИВАЕМЫЕ ЖИТЕЛЯМИ ГОРОДА ТАГАНРОГА?</vt:lpstr>
      <vt:lpstr>Мы все - налогоплательщики</vt:lpstr>
      <vt:lpstr>Динамика поступлений неналоговых доходов в бюджет города Таганрога. </vt:lpstr>
      <vt:lpstr>Слайд 15</vt:lpstr>
      <vt:lpstr>Расходы  бюджета г. Таганрога  на   2015 г. в разрезе всех отраслей  ( 5 501,3 млн.руб.)</vt:lpstr>
      <vt:lpstr>ЗАЩИЩЕННЫЕ СТАТЬИ РАСХОДОВ БЮДЖЕТА – РАСХОДЫ, ПОДЛЕЖАЩИЕ ФИНАНСИРОВАНИЮ В ПОЛНОМ ОБЪЕМЕ</vt:lpstr>
      <vt:lpstr>Расходы бюджета города Таганрога в 2015-2017 годах</vt:lpstr>
      <vt:lpstr>Расходы бюджета города Таганрога   в 2015-2017 годах</vt:lpstr>
      <vt:lpstr>Удельный вес расходов бюджета города Таганрога в 2015-2017 годах</vt:lpstr>
      <vt:lpstr>  ПАРАМЕТРЫ БЮДЖЕТА ГОРОДА ТАГАНРОГА В АБСОЛЮТНОМ ВЫРАЖЕНИИ </vt:lpstr>
      <vt:lpstr>РАСХОДЫ НА ОБРАЗОВАНИЕ</vt:lpstr>
      <vt:lpstr>Сколько тратится средств из бюджета городского округа на культуру</vt:lpstr>
      <vt:lpstr>ЧТО ТАКОЕ МУНИЦИПАЛЬНЫЕ ПРОГРАММЫ? </vt:lpstr>
      <vt:lpstr>Доля муниципальных программ в общем объеме расходов, запланированных на реализацию муниципальных программ г. Таганрога в 2015 году </vt:lpstr>
      <vt:lpstr>МЕЖБЮДЖЕТНЫЕ ТРАНСФЕРТЫ – ОСНОВНОЙ ВИД БЕЗВОЗМЕЗДНЫХ ПЕРЕЧИСЛЕНИЙ</vt:lpstr>
      <vt:lpstr>Расчеты по взаимоотношениям областного бюджета  и бюджета г. Таганрога в 2015 году и на плановый период 2016-2017 годы </vt:lpstr>
      <vt:lpstr>КОНТАКТНАЯ  ИНФОРМАЦИЯ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Malivenko</dc:creator>
  <cp:lastModifiedBy>Бакаев Юрий Владимирович</cp:lastModifiedBy>
  <cp:revision>213</cp:revision>
  <cp:lastPrinted>2014-11-18T15:16:39Z</cp:lastPrinted>
  <dcterms:created xsi:type="dcterms:W3CDTF">2014-10-03T07:06:55Z</dcterms:created>
  <dcterms:modified xsi:type="dcterms:W3CDTF">2015-02-09T08:57:34Z</dcterms:modified>
</cp:coreProperties>
</file>